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19" r:id="rId2"/>
    <p:sldId id="815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3D1741-1110-427A-A931-5B10B66F4C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6267F6-8CC0-4DBB-B1AC-870A29DCA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F7D019-4F49-4F06-8D92-72C5538E6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BA9E3E-D3C6-4C80-819F-D7544A87A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F61766-C1C7-4D0F-84AC-D8B123E9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67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945A3-D5A0-4465-976C-61E731EC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3131AC-23FF-476B-8CCB-4AF4DF6F5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3E1473-13B1-4B56-AA29-8DAD28B96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AFDEE5-D6F8-451F-8BA0-B1B45DCB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B28AD5-431E-404B-9875-E84061CF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17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981091-34E1-42FE-A5A3-510ECD15C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6B22FE-CDF1-4687-A0B8-0FA5352F9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6317AC-D771-4AAE-B187-06ABBC0C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C822BA-34E0-45F7-AD4B-14FA98CC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BB5C02-1AAB-4587-9587-CC6DE5DC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3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41154-81ED-4AA7-BB87-5AB10FDB5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FD57AF-0363-4FF3-9466-ADC882A8A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4B981-1996-405A-9FDC-B65C185D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1307C9-1371-472E-9334-F1EE82854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77C243-ED99-4CC5-A0B9-063414F46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3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020540-719D-40CE-86E0-B0BCD17E0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801C00-9AD2-4351-8274-40C124A47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5A82BD-FF6E-4961-B27F-CFFE8143E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35E4F7-25EC-459A-98D5-77AA12B4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319FC3-134B-4A34-B0A0-57D6DB80A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99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757180-2DF7-49CF-AE2D-4D7EA1A89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6F9ADB-A50F-4FA6-B3D2-61B457E46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DDAEBC-458F-44BE-825C-5E72F810A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1E1C3D-40ED-4B92-BBF3-91D747FB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211C10-5541-4F51-B695-9564C1A2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DC9E3C-FFD3-4C36-8247-4A03AA25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30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373C5-B21C-487C-9F21-2EF0117F9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911098-7BA3-4A87-A05F-EE165EEB0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D2E22B-6F3D-41B4-A5E8-FB0A632A7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EE1D80A-22D9-4610-A2E8-2DE6F3185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594DDE-750B-44C6-A2D3-6A21E3513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FAD220-1655-4E82-A3AE-427F76E5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3DC4A2-2CA1-4ECA-8B55-57C62BBF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929B1D-EF98-4A32-B50D-D9389637F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71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BFC0E-F08D-4DDD-94A7-D39C055E9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ECB5A7-5E39-4226-868A-5181724A9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9AFA1-166A-4349-BAB6-552607B2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4501DE-76C7-42C1-A2EB-840425018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89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6B1320-7FFB-476D-8223-C5273D517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88E71D8-8BB4-4D73-BAE3-C24D5B56D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DC7E8CC-DD31-4BFD-A7F0-091A9D53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87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B83A6-821A-47CA-A667-D6D208625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6B223-083E-4D7D-BCF2-3ED036E67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A8CC4C-7919-44AE-AE48-F2ECBC4CF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D021E8-B1F7-47FF-AD17-9B09ACAD4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DDA7E8-EE20-4109-AABB-F98714EEE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384B91-85AB-4D82-A600-DD5C1C88D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26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6D684-8D7B-40E5-B4A7-E4F8067E1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CF370F1-1EDB-45FD-8601-0BF68408C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B743E2-8470-4E6C-B731-08D9E7B3D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661FC5-8B42-4DF3-A7F4-F5FBA4AA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6D1E90-4155-47EB-A9E1-83420EDE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AC3D3F-4C5C-4FA0-A2A7-D9D17C65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1CE1FD6-4EF2-4385-BDCA-52DC4D489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1DBFC3-C4C6-42CC-AC9E-2FB7E77FB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7DCEAE-227F-4877-9CA5-B1AC8048A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B1134-BCB2-4148-BE1F-E4F6F084AA99}" type="datetimeFigureOut">
              <a:rPr lang="fr-FR" smtClean="0"/>
              <a:t>05/04/2024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B9AE0D-110C-4550-A931-EAD391A45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1041D7-590C-4BB5-AAAC-EE4BFF499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CC3AE-CFB8-4F93-8FA7-D0524DCFB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42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D32D93-058C-4BD3-A4BF-7A3370EA80C9}"/>
              </a:ext>
            </a:extLst>
          </p:cNvPr>
          <p:cNvSpPr/>
          <p:nvPr/>
        </p:nvSpPr>
        <p:spPr>
          <a:xfrm>
            <a:off x="977861" y="1827155"/>
            <a:ext cx="10562233" cy="41859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99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F7FA852-4DCA-43ED-847D-A37D23BE9C90}"/>
              </a:ext>
            </a:extLst>
          </p:cNvPr>
          <p:cNvSpPr txBox="1"/>
          <p:nvPr/>
        </p:nvSpPr>
        <p:spPr>
          <a:xfrm>
            <a:off x="651907" y="943650"/>
            <a:ext cx="11125310" cy="5996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197" dirty="0">
                <a:solidFill>
                  <a:srgbClr val="FF0000"/>
                </a:solidFill>
              </a:rPr>
              <a:t>Pour</a:t>
            </a:r>
            <a:r>
              <a:rPr lang="fr-FR" sz="3197" dirty="0"/>
              <a:t> </a:t>
            </a:r>
            <a:r>
              <a:rPr lang="fr-FR" sz="3197" dirty="0">
                <a:solidFill>
                  <a:srgbClr val="2D4FFB"/>
                </a:solidFill>
              </a:rPr>
              <a:t>i</a:t>
            </a:r>
            <a:r>
              <a:rPr lang="fr-FR" sz="3197" dirty="0"/>
              <a:t> </a:t>
            </a:r>
            <a:r>
              <a:rPr lang="fr-FR" sz="3197" dirty="0">
                <a:solidFill>
                  <a:srgbClr val="FF0000"/>
                </a:solidFill>
              </a:rPr>
              <a:t>allant de </a:t>
            </a:r>
            <a:r>
              <a:rPr lang="fr-FR" sz="3197" dirty="0"/>
              <a:t>1 à </a:t>
            </a:r>
            <a:r>
              <a:rPr lang="fr-FR" sz="3197" dirty="0" err="1">
                <a:solidFill>
                  <a:srgbClr val="2D4FFB"/>
                </a:solidFill>
              </a:rPr>
              <a:t>Nb_fruits</a:t>
            </a:r>
            <a:r>
              <a:rPr lang="fr-FR" sz="3197" dirty="0">
                <a:solidFill>
                  <a:srgbClr val="2D4FFB"/>
                </a:solidFill>
              </a:rPr>
              <a:t> </a:t>
            </a:r>
            <a:r>
              <a:rPr lang="fr-FR" sz="3197" dirty="0">
                <a:solidFill>
                  <a:srgbClr val="FF0000"/>
                </a:solidFill>
              </a:rPr>
              <a:t>faire :</a:t>
            </a:r>
          </a:p>
          <a:p>
            <a:endParaRPr lang="fr-FR" sz="3197" dirty="0">
              <a:solidFill>
                <a:srgbClr val="FF0000"/>
              </a:solidFill>
            </a:endParaRPr>
          </a:p>
          <a:p>
            <a:r>
              <a:rPr lang="fr-FR" sz="3197" dirty="0"/>
              <a:t>     </a:t>
            </a:r>
            <a:r>
              <a:rPr lang="fr-FR" sz="3197" dirty="0">
                <a:solidFill>
                  <a:srgbClr val="FF0000"/>
                </a:solidFill>
              </a:rPr>
              <a:t>Si (</a:t>
            </a:r>
            <a:r>
              <a:rPr lang="fr-FR" sz="3197" dirty="0">
                <a:solidFill>
                  <a:srgbClr val="2D4FFB"/>
                </a:solidFill>
              </a:rPr>
              <a:t>couleur[i]</a:t>
            </a:r>
            <a:r>
              <a:rPr lang="fr-FR" sz="3197" dirty="0">
                <a:solidFill>
                  <a:srgbClr val="00B050"/>
                </a:solidFill>
              </a:rPr>
              <a:t>==</a:t>
            </a:r>
            <a:r>
              <a:rPr lang="fr-FR" sz="3197" dirty="0"/>
              <a:t>"orange" </a:t>
            </a:r>
            <a:r>
              <a:rPr lang="fr-FR" sz="3197" dirty="0">
                <a:solidFill>
                  <a:srgbClr val="00B050"/>
                </a:solidFill>
              </a:rPr>
              <a:t>ET</a:t>
            </a:r>
            <a:r>
              <a:rPr lang="fr-FR" sz="3197" dirty="0"/>
              <a:t> </a:t>
            </a:r>
            <a:r>
              <a:rPr lang="fr-FR" sz="3197" dirty="0" err="1">
                <a:solidFill>
                  <a:srgbClr val="2D4FFB"/>
                </a:solidFill>
              </a:rPr>
              <a:t>diametre</a:t>
            </a:r>
            <a:r>
              <a:rPr lang="fr-FR" sz="3197" dirty="0">
                <a:solidFill>
                  <a:srgbClr val="2D4FFB"/>
                </a:solidFill>
              </a:rPr>
              <a:t>[i]</a:t>
            </a:r>
            <a:r>
              <a:rPr lang="fr-FR" sz="3197" dirty="0">
                <a:solidFill>
                  <a:srgbClr val="00B050"/>
                </a:solidFill>
              </a:rPr>
              <a:t>&gt;=</a:t>
            </a:r>
            <a:r>
              <a:rPr lang="fr-FR" sz="3197" dirty="0"/>
              <a:t>7 </a:t>
            </a:r>
            <a:r>
              <a:rPr lang="fr-FR" sz="3197" dirty="0">
                <a:solidFill>
                  <a:srgbClr val="00B050"/>
                </a:solidFill>
              </a:rPr>
              <a:t>ET</a:t>
            </a:r>
            <a:r>
              <a:rPr lang="fr-FR" sz="3197" dirty="0"/>
              <a:t> </a:t>
            </a:r>
            <a:r>
              <a:rPr lang="fr-FR" sz="3197" dirty="0" err="1">
                <a:solidFill>
                  <a:srgbClr val="2D4FFB"/>
                </a:solidFill>
              </a:rPr>
              <a:t>diametre</a:t>
            </a:r>
            <a:r>
              <a:rPr lang="fr-FR" sz="3197" dirty="0">
                <a:solidFill>
                  <a:srgbClr val="2D4FFB"/>
                </a:solidFill>
              </a:rPr>
              <a:t>[i]</a:t>
            </a:r>
            <a:r>
              <a:rPr lang="fr-FR" sz="3197" dirty="0"/>
              <a:t>&lt;11</a:t>
            </a:r>
            <a:r>
              <a:rPr lang="fr-FR" sz="3197" dirty="0">
                <a:solidFill>
                  <a:srgbClr val="FF0000"/>
                </a:solidFill>
              </a:rPr>
              <a:t>)</a:t>
            </a:r>
            <a:r>
              <a:rPr lang="fr-FR" sz="3197" dirty="0"/>
              <a:t> </a:t>
            </a:r>
          </a:p>
          <a:p>
            <a:r>
              <a:rPr lang="fr-FR" sz="3197" dirty="0"/>
              <a:t>    </a:t>
            </a:r>
            <a:r>
              <a:rPr lang="fr-FR" sz="3197" dirty="0">
                <a:solidFill>
                  <a:srgbClr val="FF0000"/>
                </a:solidFill>
              </a:rPr>
              <a:t>alors</a:t>
            </a:r>
            <a:r>
              <a:rPr lang="fr-FR" sz="3197" dirty="0"/>
              <a:t> </a:t>
            </a:r>
            <a:r>
              <a:rPr lang="fr-FR" sz="3197" dirty="0">
                <a:solidFill>
                  <a:srgbClr val="FF0000"/>
                </a:solidFill>
              </a:rPr>
              <a:t>:</a:t>
            </a:r>
          </a:p>
          <a:p>
            <a:r>
              <a:rPr lang="fr-FR" sz="3197" dirty="0"/>
              <a:t>	     </a:t>
            </a:r>
            <a:r>
              <a:rPr lang="fr-FR" sz="3197" dirty="0">
                <a:solidFill>
                  <a:srgbClr val="FF0000"/>
                </a:solidFill>
              </a:rPr>
              <a:t>Afficher(</a:t>
            </a:r>
            <a:r>
              <a:rPr lang="fr-FR" sz="3197" dirty="0"/>
              <a:t>« le fruit numéro », </a:t>
            </a:r>
            <a:r>
              <a:rPr lang="fr-FR" sz="3197" dirty="0">
                <a:solidFill>
                  <a:srgbClr val="2D4FFB"/>
                </a:solidFill>
              </a:rPr>
              <a:t>i</a:t>
            </a:r>
            <a:r>
              <a:rPr lang="fr-FR" sz="3197" dirty="0"/>
              <a:t> , "est une orange »</a:t>
            </a:r>
            <a:r>
              <a:rPr lang="fr-FR" sz="3197" dirty="0">
                <a:solidFill>
                  <a:srgbClr val="FF0000"/>
                </a:solidFill>
              </a:rPr>
              <a:t>)</a:t>
            </a:r>
          </a:p>
          <a:p>
            <a:r>
              <a:rPr lang="fr-FR" sz="3197" dirty="0">
                <a:solidFill>
                  <a:srgbClr val="FF0000"/>
                </a:solidFill>
              </a:rPr>
              <a:t>	     </a:t>
            </a:r>
            <a:r>
              <a:rPr lang="fr-FR" sz="3197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predicted</a:t>
            </a:r>
            <a:r>
              <a:rPr lang="fr-FR" sz="3197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 </a:t>
            </a:r>
            <a:r>
              <a:rPr lang="fr-FR" sz="319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3197" dirty="0">
                <a:latin typeface="Arial" panose="020B0604020202020204" pitchFamily="34" charset="0"/>
                <a:cs typeface="Arial" panose="020B0604020202020204" pitchFamily="34" charset="0"/>
              </a:rPr>
              <a:t>"orange" </a:t>
            </a:r>
            <a:endParaRPr lang="fr-FR" sz="3197" dirty="0">
              <a:solidFill>
                <a:srgbClr val="FF0000"/>
              </a:solidFill>
            </a:endParaRPr>
          </a:p>
          <a:p>
            <a:r>
              <a:rPr lang="fr-FR" sz="3197" dirty="0"/>
              <a:t>	 </a:t>
            </a:r>
            <a:r>
              <a:rPr lang="fr-FR" sz="3197" dirty="0">
                <a:solidFill>
                  <a:srgbClr val="FF0000"/>
                </a:solidFill>
              </a:rPr>
              <a:t>Sinon</a:t>
            </a:r>
            <a:r>
              <a:rPr lang="fr-FR" sz="3197" dirty="0"/>
              <a:t> </a:t>
            </a:r>
            <a:r>
              <a:rPr lang="fr-FR" sz="3197" dirty="0">
                <a:solidFill>
                  <a:srgbClr val="FF0000"/>
                </a:solidFill>
              </a:rPr>
              <a:t>:</a:t>
            </a:r>
            <a:endParaRPr lang="fr-FR" sz="3197" dirty="0"/>
          </a:p>
          <a:p>
            <a:r>
              <a:rPr lang="fr-FR" sz="3197" dirty="0"/>
              <a:t>              </a:t>
            </a:r>
            <a:r>
              <a:rPr lang="fr-FR" sz="3197" dirty="0">
                <a:solidFill>
                  <a:srgbClr val="FF0000"/>
                </a:solidFill>
              </a:rPr>
              <a:t>Afficher(</a:t>
            </a:r>
            <a:r>
              <a:rPr lang="fr-FR" sz="3197" dirty="0"/>
              <a:t>« le fruit numéro », </a:t>
            </a:r>
            <a:r>
              <a:rPr lang="fr-FR" sz="3197" dirty="0">
                <a:solidFill>
                  <a:srgbClr val="2D4FFB"/>
                </a:solidFill>
              </a:rPr>
              <a:t>i</a:t>
            </a:r>
            <a:r>
              <a:rPr lang="fr-FR" sz="3197" dirty="0"/>
              <a:t> , « n’est pas une orange »</a:t>
            </a:r>
            <a:r>
              <a:rPr lang="fr-FR" sz="3197" dirty="0">
                <a:solidFill>
                  <a:srgbClr val="FF0000"/>
                </a:solidFill>
              </a:rPr>
              <a:t>)</a:t>
            </a:r>
            <a:r>
              <a:rPr lang="fr-FR" sz="3197" dirty="0"/>
              <a:t> </a:t>
            </a:r>
          </a:p>
          <a:p>
            <a:r>
              <a:rPr lang="fr-FR" sz="3197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fr-FR" sz="3197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predicted</a:t>
            </a:r>
            <a:r>
              <a:rPr lang="fr-FR" sz="3197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 </a:t>
            </a:r>
            <a:r>
              <a:rPr lang="fr-FR" sz="3197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3197" dirty="0">
                <a:latin typeface="Arial" panose="020B0604020202020204" pitchFamily="34" charset="0"/>
                <a:cs typeface="Arial" panose="020B0604020202020204" pitchFamily="34" charset="0"/>
              </a:rPr>
              <a:t>"autre"</a:t>
            </a:r>
            <a:r>
              <a:rPr lang="fr-FR" sz="3197" dirty="0"/>
              <a:t>  </a:t>
            </a:r>
          </a:p>
          <a:p>
            <a:r>
              <a:rPr lang="fr-FR" sz="3197" dirty="0">
                <a:solidFill>
                  <a:srgbClr val="FF0000"/>
                </a:solidFill>
              </a:rPr>
              <a:t>	 </a:t>
            </a:r>
            <a:r>
              <a:rPr lang="fr-FR" sz="3197" dirty="0" err="1">
                <a:solidFill>
                  <a:srgbClr val="FF0000"/>
                </a:solidFill>
              </a:rPr>
              <a:t>Fin_si</a:t>
            </a:r>
            <a:endParaRPr lang="fr-FR" sz="3197" dirty="0">
              <a:solidFill>
                <a:srgbClr val="FF0000"/>
              </a:solidFill>
            </a:endParaRPr>
          </a:p>
          <a:p>
            <a:endParaRPr lang="fr-FR" sz="3197" dirty="0">
              <a:solidFill>
                <a:srgbClr val="FF0000"/>
              </a:solidFill>
            </a:endParaRPr>
          </a:p>
          <a:p>
            <a:r>
              <a:rPr lang="fr-FR" sz="3197" dirty="0" err="1">
                <a:solidFill>
                  <a:srgbClr val="FF0000"/>
                </a:solidFill>
              </a:rPr>
              <a:t>Fin_Pour</a:t>
            </a:r>
            <a:endParaRPr lang="fr-FR" sz="3197" dirty="0">
              <a:solidFill>
                <a:srgbClr val="FF0000"/>
              </a:solidFill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7F3A603-A992-4409-90F1-68B210F6B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9"/>
            <a:ext cx="12192000" cy="54322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0">
            <a:solidFill>
              <a:srgbClr val="00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fr-FR" sz="2930" b="1" dirty="0">
                <a:latin typeface="Arial" charset="0"/>
                <a:cs typeface="Arial" charset="0"/>
              </a:rPr>
              <a:t>Algorithme de détection de fruits (métalangage)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FF82BAB-310B-4F79-9797-D6F988F8FF11}"/>
              </a:ext>
            </a:extLst>
          </p:cNvPr>
          <p:cNvSpPr txBox="1"/>
          <p:nvPr/>
        </p:nvSpPr>
        <p:spPr>
          <a:xfrm>
            <a:off x="-1" y="471874"/>
            <a:ext cx="9803423" cy="543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60265" algn="l"/>
              </a:tabLst>
            </a:pPr>
            <a:r>
              <a:rPr lang="fr-FR" sz="293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Quels sont vos commentaires et autres remarques ?</a:t>
            </a:r>
          </a:p>
        </p:txBody>
      </p:sp>
    </p:spTree>
    <p:extLst>
      <p:ext uri="{BB962C8B-B14F-4D97-AF65-F5344CB8AC3E}">
        <p14:creationId xmlns:p14="http://schemas.microsoft.com/office/powerpoint/2010/main" val="113905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D32D93-058C-4BD3-A4BF-7A3370EA80C9}"/>
              </a:ext>
            </a:extLst>
          </p:cNvPr>
          <p:cNvSpPr/>
          <p:nvPr/>
        </p:nvSpPr>
        <p:spPr>
          <a:xfrm>
            <a:off x="374658" y="3088724"/>
            <a:ext cx="11291049" cy="29764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93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F7FA852-4DCA-43ED-847D-A37D23BE9C90}"/>
              </a:ext>
            </a:extLst>
          </p:cNvPr>
          <p:cNvSpPr txBox="1"/>
          <p:nvPr/>
        </p:nvSpPr>
        <p:spPr>
          <a:xfrm>
            <a:off x="180239" y="2240042"/>
            <a:ext cx="12900024" cy="3945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9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930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9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range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93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930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)) </a:t>
            </a:r>
            <a:r>
              <a:rPr lang="fr-FR" sz="29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fr-FR" sz="293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fr-FR" sz="2664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dfr.couleur</a:t>
            </a:r>
            <a:r>
              <a:rPr lang="fr-FR" sz="2664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</a:t>
            </a:r>
            <a:r>
              <a:rPr lang="fr-FR" sz="2664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"orange" </a:t>
            </a:r>
            <a:r>
              <a:rPr lang="fr-FR" sz="2664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64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dfr.diametre</a:t>
            </a:r>
            <a:r>
              <a:rPr lang="fr-FR" sz="2664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</a:t>
            </a:r>
            <a:r>
              <a:rPr lang="fr-FR" sz="2664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&gt;=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fr-FR" sz="2664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64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dfr.diametre</a:t>
            </a:r>
            <a:r>
              <a:rPr lang="fr-FR" sz="2664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&lt;11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664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fr-FR" sz="2664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« le fruit numéro », </a:t>
            </a:r>
            <a:r>
              <a:rPr lang="fr-FR" sz="2664" dirty="0" err="1"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664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+1) , "est une orange »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fr-FR" sz="2664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dfr.predicted</a:t>
            </a:r>
            <a:r>
              <a:rPr lang="fr-FR" sz="2664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 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"orange" </a:t>
            </a:r>
          </a:p>
          <a:p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664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FR" sz="266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FR" sz="2664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« le fruit numéro », </a:t>
            </a:r>
            <a:r>
              <a:rPr lang="fr-FR" sz="2664" dirty="0" err="1"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664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+1) , « n’est pas une orange »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FR" sz="2664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dfr.predicted</a:t>
            </a:r>
            <a:r>
              <a:rPr lang="fr-FR" sz="2664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[i] </a:t>
            </a:r>
            <a:r>
              <a:rPr lang="fr-FR" sz="266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"autre"  </a:t>
            </a:r>
            <a:endParaRPr lang="fr-FR" sz="2664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93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7F3A603-A992-4409-90F1-68B210F6B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9"/>
            <a:ext cx="12192000" cy="54322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0">
            <a:solidFill>
              <a:srgbClr val="00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fr-FR" sz="2930" b="1" dirty="0">
                <a:latin typeface="Arial" charset="0"/>
                <a:cs typeface="Arial" charset="0"/>
              </a:rPr>
              <a:t>Algorithme de détection de fruits (programmation python)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732BB6-40EB-46F9-9D24-13A78622C257}"/>
              </a:ext>
            </a:extLst>
          </p:cNvPr>
          <p:cNvSpPr txBox="1"/>
          <p:nvPr/>
        </p:nvSpPr>
        <p:spPr>
          <a:xfrm>
            <a:off x="651906" y="6194893"/>
            <a:ext cx="10039539" cy="543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60265" algn="l"/>
              </a:tabLst>
            </a:pPr>
            <a:r>
              <a:rPr lang="fr-FR" sz="293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Quels sont vos commentaires et autres remarques ?</a:t>
            </a:r>
          </a:p>
        </p:txBody>
      </p:sp>
      <p:sp>
        <p:nvSpPr>
          <p:cNvPr id="2" name="Rectangle 1"/>
          <p:cNvSpPr/>
          <p:nvPr/>
        </p:nvSpPr>
        <p:spPr>
          <a:xfrm>
            <a:off x="180238" y="1644122"/>
            <a:ext cx="10236705" cy="543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930" dirty="0" err="1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dfr</a:t>
            </a:r>
            <a:r>
              <a:rPr lang="fr-FR" sz="2930" dirty="0" err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293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fr-FR" sz="29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4,'</a:t>
            </a:r>
            <a:r>
              <a:rPr lang="fr-FR" sz="2930" dirty="0">
                <a:solidFill>
                  <a:srgbClr val="2D4F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predicted</a:t>
            </a:r>
            <a:r>
              <a:rPr lang="fr-FR" sz="2930" dirty="0">
                <a:latin typeface="Arial" panose="020B0604020202020204" pitchFamily="34" charset="0"/>
                <a:cs typeface="Arial" panose="020B0604020202020204" pitchFamily="34" charset="0"/>
              </a:rPr>
              <a:t>',"autre"</a:t>
            </a:r>
            <a:r>
              <a:rPr lang="fr-FR" sz="293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181108" y="679222"/>
            <a:ext cx="11678148" cy="912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On ajoute en 5</a:t>
            </a:r>
            <a:r>
              <a:rPr lang="fr-FR" sz="2664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colonne du </a:t>
            </a:r>
            <a:r>
              <a:rPr lang="fr-FR" sz="2664" dirty="0" err="1">
                <a:latin typeface="Arial" panose="020B0604020202020204" pitchFamily="34" charset="0"/>
                <a:cs typeface="Arial" panose="020B0604020202020204" pitchFamily="34" charset="0"/>
              </a:rPr>
              <a:t>dataframe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une colonne nommée </a:t>
            </a:r>
            <a:r>
              <a:rPr lang="fr-FR" sz="2664" b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predicted</a:t>
            </a:r>
            <a:r>
              <a:rPr lang="fr-FR" sz="2664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  et on initialise son contenu avec la modalité « </a:t>
            </a:r>
            <a:r>
              <a:rPr lang="fr-FR" sz="2664" b="1" dirty="0">
                <a:latin typeface="Arial" panose="020B0604020202020204" pitchFamily="34" charset="0"/>
                <a:cs typeface="Arial" panose="020B0604020202020204" pitchFamily="34" charset="0"/>
              </a:rPr>
              <a:t>autre</a:t>
            </a:r>
            <a:r>
              <a:rPr lang="fr-FR" sz="2664" dirty="0">
                <a:latin typeface="Arial" panose="020B0604020202020204" pitchFamily="34" charset="0"/>
                <a:cs typeface="Arial" panose="020B0604020202020204" pitchFamily="34" charset="0"/>
              </a:rPr>
              <a:t> » pour toutes les lignes</a:t>
            </a:r>
            <a:endParaRPr lang="fr-FR" sz="2664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080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Grand écran</PresentationFormat>
  <Paragraphs>26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 Rigolet</dc:creator>
  <cp:lastModifiedBy>Pascal Rigolet</cp:lastModifiedBy>
  <cp:revision>2</cp:revision>
  <dcterms:created xsi:type="dcterms:W3CDTF">2024-04-04T12:40:14Z</dcterms:created>
  <dcterms:modified xsi:type="dcterms:W3CDTF">2024-04-05T09:40:25Z</dcterms:modified>
</cp:coreProperties>
</file>