
<file path=[Content_Types].xml><?xml version="1.0" encoding="utf-8"?>
<Types xmlns="http://schemas.openxmlformats.org/package/2006/content-types">
  <Default Extension="jpeg" ContentType="image/jpeg"/>
  <Default Extension="m4a" ContentType="audio/mp4"/>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omments/modernComment_108_4D91DA7E.xml" ContentType="application/vnd.ms-powerpoint.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
  </p:notesMasterIdLst>
  <p:sldIdLst>
    <p:sldId id="256" r:id="rId2"/>
    <p:sldId id="264" r:id="rId3"/>
    <p:sldId id="259" r:id="rId4"/>
    <p:sldId id="262" r:id="rId5"/>
    <p:sldId id="270" r:id="rId6"/>
    <p:sldId id="265" r:id="rId7"/>
    <p:sldId id="263" r:id="rId8"/>
    <p:sldId id="267" r:id="rId9"/>
    <p:sldId id="258" r:id="rId10"/>
    <p:sldId id="269" r:id="rId11"/>
    <p:sldId id="268" r:id="rId12"/>
    <p:sldId id="272" r:id="rId13"/>
    <p:sldId id="266" r:id="rId14"/>
    <p:sldId id="261"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C2C28B-0B28-6A15-73F2-3F52106AC38C}" name="Whitney ASYC" initials="WA" userId="d02e17cbf255832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25043-8520-409B-BC05-C823922A4B59}" v="17" dt="2023-05-10T13:03:13.142"/>
    <p1510:client id="{149B39D4-5B93-47A0-9BB5-28FC17F7F26D}" v="441" dt="2023-05-16T12:36:23.314"/>
    <p1510:client id="{15628DD2-EAD3-4BD4-BA81-1DF9577D185D}" v="165" dt="2023-05-12T14:55:14.474"/>
    <p1510:client id="{3EC0E151-E5FB-4D52-BB72-06BC36885903}" v="119" dt="2023-05-16T11:37:29.958"/>
    <p1510:client id="{538F105F-25EA-4BA6-93E5-0DF09B5E5EA5}" v="4" dt="2023-05-07T11:02:13.990"/>
    <p1510:client id="{5441FC2D-20C5-4A80-A691-31D57A7D25F7}" v="200" dt="2023-05-16T13:45:53.905"/>
    <p1510:client id="{5FAB611B-A0B6-4EF8-B269-EA0A9BC5F362}" v="105" dt="2023-05-12T13:27:54.105"/>
    <p1510:client id="{6DF75D62-71B9-4ABB-972B-25FF0FF1ADC0}" v="11" dt="2023-05-05T14:14:54.549"/>
    <p1510:client id="{7584C500-A125-4377-B767-1A88C53E59A3}" v="3" dt="2023-05-05T09:43:56.602"/>
    <p1510:client id="{88B7A2EA-268E-4213-BC6E-B50F239B97AF}" v="102" dt="2023-05-16T10:35:41.716"/>
    <p1510:client id="{8F2BDB4B-FE2E-4384-BDE3-8DEA9F082041}" v="172" dt="2023-05-05T12:16:15.668"/>
    <p1510:client id="{9963BEB2-4014-47C4-9F14-C70164FA7E4E}" v="830" dt="2023-05-15T22:14:29.817"/>
    <p1510:client id="{A59AB343-34DF-47FA-9AC5-5C31BBB90340}" v="30" dt="2023-05-16T13:46:02.466"/>
    <p1510:client id="{B2945281-E6C1-4C82-8B25-98836F537355}" v="846" dt="2023-05-16T09:46:43.276"/>
    <p1510:client id="{B527EAE4-7F5C-420A-910B-F779AD704C38}" v="14" dt="2023-05-15T21:02:54.528"/>
    <p1510:client id="{C7322459-493A-4124-AC90-D11E9864BC96}" v="133" dt="2023-05-16T07:42:33.237"/>
    <p1510:client id="{CD68C9CE-947F-41AC-B4E8-722CE654B55C}" v="390" dt="2023-05-16T13:53:56.224"/>
    <p1510:client id="{E8DEAFDB-8496-4CDB-BDA0-CA9A043A0BD7}" v="32" dt="2023-05-16T08:52:14.4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omments/modernComment_108_4D91DA7E.xml><?xml version="1.0" encoding="utf-8"?>
<p188:cmLst xmlns:a="http://schemas.openxmlformats.org/drawingml/2006/main" xmlns:r="http://schemas.openxmlformats.org/officeDocument/2006/relationships" xmlns:p188="http://schemas.microsoft.com/office/powerpoint/2018/8/main">
  <p188:cm id="{937AE5CD-9A96-4CEE-80C1-86A7EFFFCA67}" authorId="{05C2C28B-0B28-6A15-73F2-3F52106AC38C}" status="resolved" created="2023-05-15T20:33:59.812" complete="100000">
    <ac:deMkLst xmlns:ac="http://schemas.microsoft.com/office/drawing/2013/main/command">
      <pc:docMk xmlns:pc="http://schemas.microsoft.com/office/powerpoint/2013/main/command"/>
      <pc:sldMk xmlns:pc="http://schemas.microsoft.com/office/powerpoint/2013/main/command" cId="1301404286" sldId="264"/>
      <ac:spMk id="2" creationId="{CF1926AB-469F-3A65-BE06-A094D6A1E182}"/>
    </ac:deMkLst>
    <p188:txBody>
      <a:bodyPr/>
      <a:lstStyle/>
      <a:p>
        <a:r>
          <a:rPr lang="fr-FR"/>
          <a:t>Diapo 3: 1min04</a:t>
        </a:r>
      </a:p>
    </p188:txBody>
  </p188:cm>
</p188:cmLst>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91377C-BAB1-4B00-B3A3-E0AC777A68F5}" type="doc">
      <dgm:prSet loTypeId="urn:microsoft.com/office/officeart/2016/7/layout/RepeatingBendingProcessNew" loCatId="process" qsTypeId="urn:microsoft.com/office/officeart/2005/8/quickstyle/simple1" qsCatId="simple" csTypeId="urn:microsoft.com/office/officeart/2005/8/colors/accent4_5" csCatId="accent4" phldr="1"/>
      <dgm:spPr/>
      <dgm:t>
        <a:bodyPr/>
        <a:lstStyle/>
        <a:p>
          <a:endParaRPr lang="fr-FR"/>
        </a:p>
      </dgm:t>
    </dgm:pt>
    <dgm:pt modelId="{C5EA05B0-420F-405E-8516-8F58BEA69714}">
      <dgm:prSet phldrT="[Texte]" phldr="0"/>
      <dgm:spPr/>
      <dgm:t>
        <a:bodyPr/>
        <a:lstStyle/>
        <a:p>
          <a:pPr rtl="0"/>
          <a:r>
            <a:rPr lang="fr-FR">
              <a:latin typeface="Century Gothic" panose="020B0502020202020204"/>
            </a:rPr>
            <a:t>Collect and Clean the data</a:t>
          </a:r>
          <a:endParaRPr lang="fr-FR"/>
        </a:p>
      </dgm:t>
    </dgm:pt>
    <dgm:pt modelId="{E1887C30-E6FF-479B-8C2E-0DFE5E106E32}" type="parTrans" cxnId="{66BF36BC-791A-46E4-B103-D5E6A5AFE82B}">
      <dgm:prSet/>
      <dgm:spPr/>
      <dgm:t>
        <a:bodyPr/>
        <a:lstStyle/>
        <a:p>
          <a:endParaRPr lang="fr-FR"/>
        </a:p>
      </dgm:t>
    </dgm:pt>
    <dgm:pt modelId="{C0F81827-F756-4E0E-A8FA-C157F6F53B95}" type="sibTrans" cxnId="{66BF36BC-791A-46E4-B103-D5E6A5AFE82B}">
      <dgm:prSet/>
      <dgm:spPr/>
      <dgm:t>
        <a:bodyPr/>
        <a:lstStyle/>
        <a:p>
          <a:endParaRPr lang="fr-FR"/>
        </a:p>
      </dgm:t>
    </dgm:pt>
    <dgm:pt modelId="{4A9E0D01-8461-49E3-8D24-85F9A149B5F6}">
      <dgm:prSet phldrT="[Texte]" phldr="0"/>
      <dgm:spPr/>
      <dgm:t>
        <a:bodyPr/>
        <a:lstStyle/>
        <a:p>
          <a:pPr rtl="0"/>
          <a:r>
            <a:rPr lang="fr-FR">
              <a:latin typeface="Century Gothic" panose="020B0502020202020204"/>
            </a:rPr>
            <a:t> </a:t>
          </a:r>
          <a:r>
            <a:rPr lang="fr-FR" i="1"/>
            <a:t>Define the features and target variable</a:t>
          </a:r>
          <a:r>
            <a:rPr lang="fr-FR" i="1">
              <a:latin typeface="Century Gothic" panose="020B0502020202020204"/>
            </a:rPr>
            <a:t> </a:t>
          </a:r>
          <a:endParaRPr lang="fr-FR" i="1"/>
        </a:p>
      </dgm:t>
    </dgm:pt>
    <dgm:pt modelId="{187C76CA-548A-41BC-B603-A23D7C887D35}" type="parTrans" cxnId="{F6ECFB09-473E-4603-A0F3-4902A340610A}">
      <dgm:prSet/>
      <dgm:spPr/>
      <dgm:t>
        <a:bodyPr/>
        <a:lstStyle/>
        <a:p>
          <a:endParaRPr lang="fr-FR"/>
        </a:p>
      </dgm:t>
    </dgm:pt>
    <dgm:pt modelId="{13C5BA34-5FBB-41E8-AFF7-1B285185B4FB}" type="sibTrans" cxnId="{F6ECFB09-473E-4603-A0F3-4902A340610A}">
      <dgm:prSet/>
      <dgm:spPr/>
      <dgm:t>
        <a:bodyPr/>
        <a:lstStyle/>
        <a:p>
          <a:endParaRPr lang="fr-FR"/>
        </a:p>
      </dgm:t>
    </dgm:pt>
    <dgm:pt modelId="{AC75982F-0BE2-411B-8B0E-EEB4D8EFB04A}">
      <dgm:prSet phldrT="[Texte]" phldr="0"/>
      <dgm:spPr/>
      <dgm:t>
        <a:bodyPr/>
        <a:lstStyle/>
        <a:p>
          <a:pPr rtl="0"/>
          <a:r>
            <a:rPr lang="fr-FR" i="1"/>
            <a:t>Split the data </a:t>
          </a:r>
          <a:r>
            <a:rPr lang="fr-FR" i="1" err="1"/>
            <a:t>into</a:t>
          </a:r>
          <a:r>
            <a:rPr lang="fr-FR" i="1"/>
            <a:t> training and test sets</a:t>
          </a:r>
          <a:r>
            <a:rPr lang="fr-FR" i="1">
              <a:latin typeface="Century Gothic" panose="020B0502020202020204"/>
            </a:rPr>
            <a:t> </a:t>
          </a:r>
          <a:endParaRPr lang="fr-FR" i="1"/>
        </a:p>
      </dgm:t>
    </dgm:pt>
    <dgm:pt modelId="{6BF87528-DBBC-411A-B132-E634215B8B74}" type="parTrans" cxnId="{3F4B19FF-96BF-4780-B07A-15EC33CFFF4A}">
      <dgm:prSet/>
      <dgm:spPr/>
      <dgm:t>
        <a:bodyPr/>
        <a:lstStyle/>
        <a:p>
          <a:endParaRPr lang="fr-FR"/>
        </a:p>
      </dgm:t>
    </dgm:pt>
    <dgm:pt modelId="{666221A5-43B5-403F-95DE-6E85943DD5FD}" type="sibTrans" cxnId="{3F4B19FF-96BF-4780-B07A-15EC33CFFF4A}">
      <dgm:prSet/>
      <dgm:spPr/>
      <dgm:t>
        <a:bodyPr/>
        <a:lstStyle/>
        <a:p>
          <a:endParaRPr lang="fr-FR"/>
        </a:p>
      </dgm:t>
    </dgm:pt>
    <dgm:pt modelId="{7C4FCFBF-98F1-4F43-BE3F-3799937AA712}">
      <dgm:prSet phldrT="[Texte]" phldr="0"/>
      <dgm:spPr/>
      <dgm:t>
        <a:bodyPr/>
        <a:lstStyle/>
        <a:p>
          <a:pPr rtl="0"/>
          <a:r>
            <a:rPr lang="fr-FR" i="1"/>
            <a:t>Train the model on the training data</a:t>
          </a:r>
          <a:r>
            <a:rPr lang="fr-FR" i="1">
              <a:latin typeface="Century Gothic" panose="020B0502020202020204"/>
            </a:rPr>
            <a:t> </a:t>
          </a:r>
          <a:endParaRPr lang="fr-FR" i="1"/>
        </a:p>
      </dgm:t>
    </dgm:pt>
    <dgm:pt modelId="{0637D127-16DE-4777-8838-095B38ED1764}" type="parTrans" cxnId="{E410E0C9-576E-4DB0-88B3-D1C8A64893C7}">
      <dgm:prSet/>
      <dgm:spPr/>
      <dgm:t>
        <a:bodyPr/>
        <a:lstStyle/>
        <a:p>
          <a:endParaRPr lang="fr-FR"/>
        </a:p>
      </dgm:t>
    </dgm:pt>
    <dgm:pt modelId="{E4073249-7F26-4B8B-B5DB-EAD868D4955B}" type="sibTrans" cxnId="{E410E0C9-576E-4DB0-88B3-D1C8A64893C7}">
      <dgm:prSet/>
      <dgm:spPr/>
      <dgm:t>
        <a:bodyPr/>
        <a:lstStyle/>
        <a:p>
          <a:endParaRPr lang="fr-FR"/>
        </a:p>
      </dgm:t>
    </dgm:pt>
    <dgm:pt modelId="{74FE30F0-D22C-49E4-9FFB-CB616108053C}">
      <dgm:prSet phldrT="[Texte]" phldr="0"/>
      <dgm:spPr/>
      <dgm:t>
        <a:bodyPr/>
        <a:lstStyle/>
        <a:p>
          <a:pPr rtl="0"/>
          <a:r>
            <a:rPr lang="fr-FR" i="1"/>
            <a:t>Evaluate the model's performance
</a:t>
          </a:r>
          <a:r>
            <a:rPr lang="fr-FR">
              <a:latin typeface="Century Gothic" panose="020B0502020202020204"/>
            </a:rPr>
            <a:t> </a:t>
          </a:r>
          <a:endParaRPr lang="fr-FR"/>
        </a:p>
      </dgm:t>
    </dgm:pt>
    <dgm:pt modelId="{15710FCE-A2CA-41EB-9A70-1E53CEE43788}" type="parTrans" cxnId="{589529C6-83BF-430F-8705-228A2F9093B4}">
      <dgm:prSet/>
      <dgm:spPr/>
      <dgm:t>
        <a:bodyPr/>
        <a:lstStyle/>
        <a:p>
          <a:endParaRPr lang="fr-FR"/>
        </a:p>
      </dgm:t>
    </dgm:pt>
    <dgm:pt modelId="{E7973742-6A1D-4CC9-8094-6461E6F01AE3}" type="sibTrans" cxnId="{589529C6-83BF-430F-8705-228A2F9093B4}">
      <dgm:prSet/>
      <dgm:spPr/>
      <dgm:t>
        <a:bodyPr/>
        <a:lstStyle/>
        <a:p>
          <a:endParaRPr lang="fr-FR"/>
        </a:p>
      </dgm:t>
    </dgm:pt>
    <dgm:pt modelId="{BD676ED7-2BCB-461B-B0C3-DB8955A00830}" type="pres">
      <dgm:prSet presAssocID="{3391377C-BAB1-4B00-B3A3-E0AC777A68F5}" presName="Name0" presStyleCnt="0">
        <dgm:presLayoutVars>
          <dgm:dir/>
          <dgm:resizeHandles val="exact"/>
        </dgm:presLayoutVars>
      </dgm:prSet>
      <dgm:spPr/>
    </dgm:pt>
    <dgm:pt modelId="{A8440394-1962-40AA-8398-270603CDF612}" type="pres">
      <dgm:prSet presAssocID="{C5EA05B0-420F-405E-8516-8F58BEA69714}" presName="node" presStyleLbl="node1" presStyleIdx="0" presStyleCnt="5">
        <dgm:presLayoutVars>
          <dgm:bulletEnabled val="1"/>
        </dgm:presLayoutVars>
      </dgm:prSet>
      <dgm:spPr/>
    </dgm:pt>
    <dgm:pt modelId="{E11D1A2F-8489-4035-9574-5C6E33904C75}" type="pres">
      <dgm:prSet presAssocID="{C0F81827-F756-4E0E-A8FA-C157F6F53B95}" presName="sibTrans" presStyleLbl="sibTrans1D1" presStyleIdx="0" presStyleCnt="4"/>
      <dgm:spPr/>
    </dgm:pt>
    <dgm:pt modelId="{27BDA31E-D1BC-4011-B08E-BCEB92261133}" type="pres">
      <dgm:prSet presAssocID="{C0F81827-F756-4E0E-A8FA-C157F6F53B95}" presName="connectorText" presStyleLbl="sibTrans1D1" presStyleIdx="0" presStyleCnt="4"/>
      <dgm:spPr/>
    </dgm:pt>
    <dgm:pt modelId="{38331F59-5154-4AC1-84D7-5059C2ADADC3}" type="pres">
      <dgm:prSet presAssocID="{4A9E0D01-8461-49E3-8D24-85F9A149B5F6}" presName="node" presStyleLbl="node1" presStyleIdx="1" presStyleCnt="5">
        <dgm:presLayoutVars>
          <dgm:bulletEnabled val="1"/>
        </dgm:presLayoutVars>
      </dgm:prSet>
      <dgm:spPr/>
    </dgm:pt>
    <dgm:pt modelId="{526150CB-E5E1-479B-A0BE-8E729132B257}" type="pres">
      <dgm:prSet presAssocID="{13C5BA34-5FBB-41E8-AFF7-1B285185B4FB}" presName="sibTrans" presStyleLbl="sibTrans1D1" presStyleIdx="1" presStyleCnt="4"/>
      <dgm:spPr/>
    </dgm:pt>
    <dgm:pt modelId="{11F4D47A-935A-473A-84B5-5C86F7EEE683}" type="pres">
      <dgm:prSet presAssocID="{13C5BA34-5FBB-41E8-AFF7-1B285185B4FB}" presName="connectorText" presStyleLbl="sibTrans1D1" presStyleIdx="1" presStyleCnt="4"/>
      <dgm:spPr/>
    </dgm:pt>
    <dgm:pt modelId="{D49EF5E1-F707-4B55-9581-2D44E4098968}" type="pres">
      <dgm:prSet presAssocID="{AC75982F-0BE2-411B-8B0E-EEB4D8EFB04A}" presName="node" presStyleLbl="node1" presStyleIdx="2" presStyleCnt="5">
        <dgm:presLayoutVars>
          <dgm:bulletEnabled val="1"/>
        </dgm:presLayoutVars>
      </dgm:prSet>
      <dgm:spPr/>
    </dgm:pt>
    <dgm:pt modelId="{02389E73-F24A-48CD-B7F6-80F0CA588C3B}" type="pres">
      <dgm:prSet presAssocID="{666221A5-43B5-403F-95DE-6E85943DD5FD}" presName="sibTrans" presStyleLbl="sibTrans1D1" presStyleIdx="2" presStyleCnt="4"/>
      <dgm:spPr/>
    </dgm:pt>
    <dgm:pt modelId="{10BAB0FD-0EED-47B4-8FA0-94FDB4B0E53C}" type="pres">
      <dgm:prSet presAssocID="{666221A5-43B5-403F-95DE-6E85943DD5FD}" presName="connectorText" presStyleLbl="sibTrans1D1" presStyleIdx="2" presStyleCnt="4"/>
      <dgm:spPr/>
    </dgm:pt>
    <dgm:pt modelId="{33DC86C8-3A23-4835-B219-E3EC66EAC9B7}" type="pres">
      <dgm:prSet presAssocID="{7C4FCFBF-98F1-4F43-BE3F-3799937AA712}" presName="node" presStyleLbl="node1" presStyleIdx="3" presStyleCnt="5">
        <dgm:presLayoutVars>
          <dgm:bulletEnabled val="1"/>
        </dgm:presLayoutVars>
      </dgm:prSet>
      <dgm:spPr/>
    </dgm:pt>
    <dgm:pt modelId="{DF3343FE-30B4-4368-A5A7-2C0B91B67097}" type="pres">
      <dgm:prSet presAssocID="{E4073249-7F26-4B8B-B5DB-EAD868D4955B}" presName="sibTrans" presStyleLbl="sibTrans1D1" presStyleIdx="3" presStyleCnt="4"/>
      <dgm:spPr/>
    </dgm:pt>
    <dgm:pt modelId="{09110C4D-07BD-407E-AA2F-09FC7A256D77}" type="pres">
      <dgm:prSet presAssocID="{E4073249-7F26-4B8B-B5DB-EAD868D4955B}" presName="connectorText" presStyleLbl="sibTrans1D1" presStyleIdx="3" presStyleCnt="4"/>
      <dgm:spPr/>
    </dgm:pt>
    <dgm:pt modelId="{B8AD8CB1-CFCB-4878-91AA-4FEA65A26B45}" type="pres">
      <dgm:prSet presAssocID="{74FE30F0-D22C-49E4-9FFB-CB616108053C}" presName="node" presStyleLbl="node1" presStyleIdx="4" presStyleCnt="5">
        <dgm:presLayoutVars>
          <dgm:bulletEnabled val="1"/>
        </dgm:presLayoutVars>
      </dgm:prSet>
      <dgm:spPr/>
    </dgm:pt>
  </dgm:ptLst>
  <dgm:cxnLst>
    <dgm:cxn modelId="{F6ECFB09-473E-4603-A0F3-4902A340610A}" srcId="{3391377C-BAB1-4B00-B3A3-E0AC777A68F5}" destId="{4A9E0D01-8461-49E3-8D24-85F9A149B5F6}" srcOrd="1" destOrd="0" parTransId="{187C76CA-548A-41BC-B603-A23D7C887D35}" sibTransId="{13C5BA34-5FBB-41E8-AFF7-1B285185B4FB}"/>
    <dgm:cxn modelId="{D014180C-AB8F-472F-8A16-9FBCA9CADE7A}" type="presOf" srcId="{74FE30F0-D22C-49E4-9FFB-CB616108053C}" destId="{B8AD8CB1-CFCB-4878-91AA-4FEA65A26B45}" srcOrd="0" destOrd="0" presId="urn:microsoft.com/office/officeart/2016/7/layout/RepeatingBendingProcessNew"/>
    <dgm:cxn modelId="{EFAA0F12-43F0-4CAF-B56C-5925E8FD2385}" type="presOf" srcId="{3391377C-BAB1-4B00-B3A3-E0AC777A68F5}" destId="{BD676ED7-2BCB-461B-B0C3-DB8955A00830}" srcOrd="0" destOrd="0" presId="urn:microsoft.com/office/officeart/2016/7/layout/RepeatingBendingProcessNew"/>
    <dgm:cxn modelId="{57220A39-9C69-4B1C-ACB8-2A15D856361A}" type="presOf" srcId="{C0F81827-F756-4E0E-A8FA-C157F6F53B95}" destId="{E11D1A2F-8489-4035-9574-5C6E33904C75}" srcOrd="0" destOrd="0" presId="urn:microsoft.com/office/officeart/2016/7/layout/RepeatingBendingProcessNew"/>
    <dgm:cxn modelId="{8D92B96A-6698-4FCC-AB38-9BECC106368D}" type="presOf" srcId="{AC75982F-0BE2-411B-8B0E-EEB4D8EFB04A}" destId="{D49EF5E1-F707-4B55-9581-2D44E4098968}" srcOrd="0" destOrd="0" presId="urn:microsoft.com/office/officeart/2016/7/layout/RepeatingBendingProcessNew"/>
    <dgm:cxn modelId="{F7223C4C-A8DE-4F8B-B486-E11B4C58458A}" type="presOf" srcId="{13C5BA34-5FBB-41E8-AFF7-1B285185B4FB}" destId="{526150CB-E5E1-479B-A0BE-8E729132B257}" srcOrd="0" destOrd="0" presId="urn:microsoft.com/office/officeart/2016/7/layout/RepeatingBendingProcessNew"/>
    <dgm:cxn modelId="{7C5AFC4E-C21B-4134-ACD5-22E76D0EF25D}" type="presOf" srcId="{666221A5-43B5-403F-95DE-6E85943DD5FD}" destId="{10BAB0FD-0EED-47B4-8FA0-94FDB4B0E53C}" srcOrd="1" destOrd="0" presId="urn:microsoft.com/office/officeart/2016/7/layout/RepeatingBendingProcessNew"/>
    <dgm:cxn modelId="{E3E49374-10D6-46D1-8923-3CFD898607AE}" type="presOf" srcId="{13C5BA34-5FBB-41E8-AFF7-1B285185B4FB}" destId="{11F4D47A-935A-473A-84B5-5C86F7EEE683}" srcOrd="1" destOrd="0" presId="urn:microsoft.com/office/officeart/2016/7/layout/RepeatingBendingProcessNew"/>
    <dgm:cxn modelId="{3914F059-2FD1-4904-AA20-927F77879A7D}" type="presOf" srcId="{7C4FCFBF-98F1-4F43-BE3F-3799937AA712}" destId="{33DC86C8-3A23-4835-B219-E3EC66EAC9B7}" srcOrd="0" destOrd="0" presId="urn:microsoft.com/office/officeart/2016/7/layout/RepeatingBendingProcessNew"/>
    <dgm:cxn modelId="{D619C480-5E06-4FA3-9C23-AADE4E5D2AD0}" type="presOf" srcId="{666221A5-43B5-403F-95DE-6E85943DD5FD}" destId="{02389E73-F24A-48CD-B7F6-80F0CA588C3B}" srcOrd="0" destOrd="0" presId="urn:microsoft.com/office/officeart/2016/7/layout/RepeatingBendingProcessNew"/>
    <dgm:cxn modelId="{B9B2C78A-D04C-4FD0-9D61-76C50DF246E5}" type="presOf" srcId="{C5EA05B0-420F-405E-8516-8F58BEA69714}" destId="{A8440394-1962-40AA-8398-270603CDF612}" srcOrd="0" destOrd="0" presId="urn:microsoft.com/office/officeart/2016/7/layout/RepeatingBendingProcessNew"/>
    <dgm:cxn modelId="{D25B9FA1-C472-4AEF-A1B5-A5A27D23F0AC}" type="presOf" srcId="{E4073249-7F26-4B8B-B5DB-EAD868D4955B}" destId="{09110C4D-07BD-407E-AA2F-09FC7A256D77}" srcOrd="1" destOrd="0" presId="urn:microsoft.com/office/officeart/2016/7/layout/RepeatingBendingProcessNew"/>
    <dgm:cxn modelId="{66BF36BC-791A-46E4-B103-D5E6A5AFE82B}" srcId="{3391377C-BAB1-4B00-B3A3-E0AC777A68F5}" destId="{C5EA05B0-420F-405E-8516-8F58BEA69714}" srcOrd="0" destOrd="0" parTransId="{E1887C30-E6FF-479B-8C2E-0DFE5E106E32}" sibTransId="{C0F81827-F756-4E0E-A8FA-C157F6F53B95}"/>
    <dgm:cxn modelId="{0D7D19C1-9856-4BC4-B7CF-DC2E812CA78C}" type="presOf" srcId="{E4073249-7F26-4B8B-B5DB-EAD868D4955B}" destId="{DF3343FE-30B4-4368-A5A7-2C0B91B67097}" srcOrd="0" destOrd="0" presId="urn:microsoft.com/office/officeart/2016/7/layout/RepeatingBendingProcessNew"/>
    <dgm:cxn modelId="{589529C6-83BF-430F-8705-228A2F9093B4}" srcId="{3391377C-BAB1-4B00-B3A3-E0AC777A68F5}" destId="{74FE30F0-D22C-49E4-9FFB-CB616108053C}" srcOrd="4" destOrd="0" parTransId="{15710FCE-A2CA-41EB-9A70-1E53CEE43788}" sibTransId="{E7973742-6A1D-4CC9-8094-6461E6F01AE3}"/>
    <dgm:cxn modelId="{9A9761C8-0A54-4036-987F-EAF09AE883C8}" type="presOf" srcId="{4A9E0D01-8461-49E3-8D24-85F9A149B5F6}" destId="{38331F59-5154-4AC1-84D7-5059C2ADADC3}" srcOrd="0" destOrd="0" presId="urn:microsoft.com/office/officeart/2016/7/layout/RepeatingBendingProcessNew"/>
    <dgm:cxn modelId="{E410E0C9-576E-4DB0-88B3-D1C8A64893C7}" srcId="{3391377C-BAB1-4B00-B3A3-E0AC777A68F5}" destId="{7C4FCFBF-98F1-4F43-BE3F-3799937AA712}" srcOrd="3" destOrd="0" parTransId="{0637D127-16DE-4777-8838-095B38ED1764}" sibTransId="{E4073249-7F26-4B8B-B5DB-EAD868D4955B}"/>
    <dgm:cxn modelId="{EC6B76F4-A835-44D8-B275-6F57185D0F1F}" type="presOf" srcId="{C0F81827-F756-4E0E-A8FA-C157F6F53B95}" destId="{27BDA31E-D1BC-4011-B08E-BCEB92261133}" srcOrd="1" destOrd="0" presId="urn:microsoft.com/office/officeart/2016/7/layout/RepeatingBendingProcessNew"/>
    <dgm:cxn modelId="{3F4B19FF-96BF-4780-B07A-15EC33CFFF4A}" srcId="{3391377C-BAB1-4B00-B3A3-E0AC777A68F5}" destId="{AC75982F-0BE2-411B-8B0E-EEB4D8EFB04A}" srcOrd="2" destOrd="0" parTransId="{6BF87528-DBBC-411A-B132-E634215B8B74}" sibTransId="{666221A5-43B5-403F-95DE-6E85943DD5FD}"/>
    <dgm:cxn modelId="{75CED939-013E-4E39-8451-1E6E998F04B8}" type="presParOf" srcId="{BD676ED7-2BCB-461B-B0C3-DB8955A00830}" destId="{A8440394-1962-40AA-8398-270603CDF612}" srcOrd="0" destOrd="0" presId="urn:microsoft.com/office/officeart/2016/7/layout/RepeatingBendingProcessNew"/>
    <dgm:cxn modelId="{8ADBDF57-0B11-4F43-B890-BD193CA6ED88}" type="presParOf" srcId="{BD676ED7-2BCB-461B-B0C3-DB8955A00830}" destId="{E11D1A2F-8489-4035-9574-5C6E33904C75}" srcOrd="1" destOrd="0" presId="urn:microsoft.com/office/officeart/2016/7/layout/RepeatingBendingProcessNew"/>
    <dgm:cxn modelId="{2A465EBF-9E73-453E-AC8E-6BACDDEA428B}" type="presParOf" srcId="{E11D1A2F-8489-4035-9574-5C6E33904C75}" destId="{27BDA31E-D1BC-4011-B08E-BCEB92261133}" srcOrd="0" destOrd="0" presId="urn:microsoft.com/office/officeart/2016/7/layout/RepeatingBendingProcessNew"/>
    <dgm:cxn modelId="{EF0DB4B2-0EB2-440C-9254-65775483F059}" type="presParOf" srcId="{BD676ED7-2BCB-461B-B0C3-DB8955A00830}" destId="{38331F59-5154-4AC1-84D7-5059C2ADADC3}" srcOrd="2" destOrd="0" presId="urn:microsoft.com/office/officeart/2016/7/layout/RepeatingBendingProcessNew"/>
    <dgm:cxn modelId="{E26A2CA8-1532-4ED4-9716-58FD72244544}" type="presParOf" srcId="{BD676ED7-2BCB-461B-B0C3-DB8955A00830}" destId="{526150CB-E5E1-479B-A0BE-8E729132B257}" srcOrd="3" destOrd="0" presId="urn:microsoft.com/office/officeart/2016/7/layout/RepeatingBendingProcessNew"/>
    <dgm:cxn modelId="{EE5782A3-275E-4BA7-B035-BE404BAD7941}" type="presParOf" srcId="{526150CB-E5E1-479B-A0BE-8E729132B257}" destId="{11F4D47A-935A-473A-84B5-5C86F7EEE683}" srcOrd="0" destOrd="0" presId="urn:microsoft.com/office/officeart/2016/7/layout/RepeatingBendingProcessNew"/>
    <dgm:cxn modelId="{6C3EB2E4-343C-47A1-8F54-257749D64C94}" type="presParOf" srcId="{BD676ED7-2BCB-461B-B0C3-DB8955A00830}" destId="{D49EF5E1-F707-4B55-9581-2D44E4098968}" srcOrd="4" destOrd="0" presId="urn:microsoft.com/office/officeart/2016/7/layout/RepeatingBendingProcessNew"/>
    <dgm:cxn modelId="{E419009F-7CF1-43C3-94A7-5099BEA9474C}" type="presParOf" srcId="{BD676ED7-2BCB-461B-B0C3-DB8955A00830}" destId="{02389E73-F24A-48CD-B7F6-80F0CA588C3B}" srcOrd="5" destOrd="0" presId="urn:microsoft.com/office/officeart/2016/7/layout/RepeatingBendingProcessNew"/>
    <dgm:cxn modelId="{2457D866-13B9-4B92-9A55-11D97BD0911F}" type="presParOf" srcId="{02389E73-F24A-48CD-B7F6-80F0CA588C3B}" destId="{10BAB0FD-0EED-47B4-8FA0-94FDB4B0E53C}" srcOrd="0" destOrd="0" presId="urn:microsoft.com/office/officeart/2016/7/layout/RepeatingBendingProcessNew"/>
    <dgm:cxn modelId="{6FA91D17-8B2E-4EC0-A243-9AD3610F049B}" type="presParOf" srcId="{BD676ED7-2BCB-461B-B0C3-DB8955A00830}" destId="{33DC86C8-3A23-4835-B219-E3EC66EAC9B7}" srcOrd="6" destOrd="0" presId="urn:microsoft.com/office/officeart/2016/7/layout/RepeatingBendingProcessNew"/>
    <dgm:cxn modelId="{A4ED79ED-023A-4AE8-960E-EDF955DEF8EB}" type="presParOf" srcId="{BD676ED7-2BCB-461B-B0C3-DB8955A00830}" destId="{DF3343FE-30B4-4368-A5A7-2C0B91B67097}" srcOrd="7" destOrd="0" presId="urn:microsoft.com/office/officeart/2016/7/layout/RepeatingBendingProcessNew"/>
    <dgm:cxn modelId="{BA890D1E-3CFA-4E92-A896-42F646A337A7}" type="presParOf" srcId="{DF3343FE-30B4-4368-A5A7-2C0B91B67097}" destId="{09110C4D-07BD-407E-AA2F-09FC7A256D77}" srcOrd="0" destOrd="0" presId="urn:microsoft.com/office/officeart/2016/7/layout/RepeatingBendingProcessNew"/>
    <dgm:cxn modelId="{C382BBE3-69C3-493D-84BE-4D220490B414}" type="presParOf" srcId="{BD676ED7-2BCB-461B-B0C3-DB8955A00830}" destId="{B8AD8CB1-CFCB-4878-91AA-4FEA65A26B45}" srcOrd="8" destOrd="0" presId="urn:microsoft.com/office/officeart/2016/7/layout/RepeatingBendingProcessNew"/>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D1A2F-8489-4035-9574-5C6E33904C75}">
      <dsp:nvSpPr>
        <dsp:cNvPr id="0" name=""/>
        <dsp:cNvSpPr/>
      </dsp:nvSpPr>
      <dsp:spPr>
        <a:xfrm>
          <a:off x="2719262" y="856247"/>
          <a:ext cx="593586" cy="91440"/>
        </a:xfrm>
        <a:custGeom>
          <a:avLst/>
          <a:gdLst/>
          <a:ahLst/>
          <a:cxnLst/>
          <a:rect l="0" t="0" r="0" b="0"/>
          <a:pathLst>
            <a:path>
              <a:moveTo>
                <a:pt x="0" y="45720"/>
              </a:moveTo>
              <a:lnTo>
                <a:pt x="593586" y="45720"/>
              </a:lnTo>
            </a:path>
          </a:pathLst>
        </a:custGeom>
        <a:noFill/>
        <a:ln w="9525" cap="rnd" cmpd="sng" algn="ctr">
          <a:solidFill>
            <a:schemeClr val="accent4">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3000451" y="898846"/>
        <a:ext cx="31209" cy="6241"/>
      </dsp:txXfrm>
    </dsp:sp>
    <dsp:sp modelId="{A8440394-1962-40AA-8398-270603CDF612}">
      <dsp:nvSpPr>
        <dsp:cNvPr id="0" name=""/>
        <dsp:cNvSpPr/>
      </dsp:nvSpPr>
      <dsp:spPr>
        <a:xfrm>
          <a:off x="7209" y="87811"/>
          <a:ext cx="2713853" cy="1628312"/>
        </a:xfrm>
        <a:prstGeom prst="rect">
          <a:avLst/>
        </a:prstGeom>
        <a:solidFill>
          <a:schemeClr val="accent4">
            <a:alpha val="9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981" tIns="139587" rIns="132981" bIns="139587" numCol="1" spcCol="1270" anchor="ctr" anchorCtr="0">
          <a:noAutofit/>
        </a:bodyPr>
        <a:lstStyle/>
        <a:p>
          <a:pPr marL="0" lvl="0" indent="0" algn="ctr" defTabSz="977900" rtl="0">
            <a:lnSpc>
              <a:spcPct val="90000"/>
            </a:lnSpc>
            <a:spcBef>
              <a:spcPct val="0"/>
            </a:spcBef>
            <a:spcAft>
              <a:spcPct val="35000"/>
            </a:spcAft>
            <a:buNone/>
          </a:pPr>
          <a:r>
            <a:rPr lang="fr-FR" sz="2200" kern="1200">
              <a:latin typeface="Century Gothic" panose="020B0502020202020204"/>
            </a:rPr>
            <a:t>Collect and Clean the data</a:t>
          </a:r>
          <a:endParaRPr lang="fr-FR" sz="2200" kern="1200"/>
        </a:p>
      </dsp:txBody>
      <dsp:txXfrm>
        <a:off x="7209" y="87811"/>
        <a:ext cx="2713853" cy="1628312"/>
      </dsp:txXfrm>
    </dsp:sp>
    <dsp:sp modelId="{526150CB-E5E1-479B-A0BE-8E729132B257}">
      <dsp:nvSpPr>
        <dsp:cNvPr id="0" name=""/>
        <dsp:cNvSpPr/>
      </dsp:nvSpPr>
      <dsp:spPr>
        <a:xfrm>
          <a:off x="6057302" y="856247"/>
          <a:ext cx="593586" cy="91440"/>
        </a:xfrm>
        <a:custGeom>
          <a:avLst/>
          <a:gdLst/>
          <a:ahLst/>
          <a:cxnLst/>
          <a:rect l="0" t="0" r="0" b="0"/>
          <a:pathLst>
            <a:path>
              <a:moveTo>
                <a:pt x="0" y="45720"/>
              </a:moveTo>
              <a:lnTo>
                <a:pt x="593586" y="45720"/>
              </a:lnTo>
            </a:path>
          </a:pathLst>
        </a:custGeom>
        <a:noFill/>
        <a:ln w="9525" cap="rnd" cmpd="sng" algn="ctr">
          <a:solidFill>
            <a:schemeClr val="accent4">
              <a:shade val="90000"/>
              <a:hueOff val="-69914"/>
              <a:satOff val="-1511"/>
              <a:lumOff val="1000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6338491" y="898846"/>
        <a:ext cx="31209" cy="6241"/>
      </dsp:txXfrm>
    </dsp:sp>
    <dsp:sp modelId="{38331F59-5154-4AC1-84D7-5059C2ADADC3}">
      <dsp:nvSpPr>
        <dsp:cNvPr id="0" name=""/>
        <dsp:cNvSpPr/>
      </dsp:nvSpPr>
      <dsp:spPr>
        <a:xfrm>
          <a:off x="3345249" y="87811"/>
          <a:ext cx="2713853" cy="1628312"/>
        </a:xfrm>
        <a:prstGeom prst="rect">
          <a:avLst/>
        </a:prstGeom>
        <a:solidFill>
          <a:schemeClr val="accent4">
            <a:alpha val="90000"/>
            <a:hueOff val="0"/>
            <a:satOff val="0"/>
            <a:lumOff val="0"/>
            <a:alphaOff val="-1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981" tIns="139587" rIns="132981" bIns="139587" numCol="1" spcCol="1270" anchor="ctr" anchorCtr="0">
          <a:noAutofit/>
        </a:bodyPr>
        <a:lstStyle/>
        <a:p>
          <a:pPr marL="0" lvl="0" indent="0" algn="ctr" defTabSz="977900" rtl="0">
            <a:lnSpc>
              <a:spcPct val="90000"/>
            </a:lnSpc>
            <a:spcBef>
              <a:spcPct val="0"/>
            </a:spcBef>
            <a:spcAft>
              <a:spcPct val="35000"/>
            </a:spcAft>
            <a:buNone/>
          </a:pPr>
          <a:r>
            <a:rPr lang="fr-FR" sz="2200" kern="1200">
              <a:latin typeface="Century Gothic" panose="020B0502020202020204"/>
            </a:rPr>
            <a:t> </a:t>
          </a:r>
          <a:r>
            <a:rPr lang="fr-FR" sz="2200" i="1" kern="1200"/>
            <a:t>Define the features and target variable</a:t>
          </a:r>
          <a:r>
            <a:rPr lang="fr-FR" sz="2200" i="1" kern="1200">
              <a:latin typeface="Century Gothic" panose="020B0502020202020204"/>
            </a:rPr>
            <a:t> </a:t>
          </a:r>
          <a:endParaRPr lang="fr-FR" sz="2200" i="1" kern="1200"/>
        </a:p>
      </dsp:txBody>
      <dsp:txXfrm>
        <a:off x="3345249" y="87811"/>
        <a:ext cx="2713853" cy="1628312"/>
      </dsp:txXfrm>
    </dsp:sp>
    <dsp:sp modelId="{02389E73-F24A-48CD-B7F6-80F0CA588C3B}">
      <dsp:nvSpPr>
        <dsp:cNvPr id="0" name=""/>
        <dsp:cNvSpPr/>
      </dsp:nvSpPr>
      <dsp:spPr>
        <a:xfrm>
          <a:off x="1364136" y="1714323"/>
          <a:ext cx="6676079" cy="593586"/>
        </a:xfrm>
        <a:custGeom>
          <a:avLst/>
          <a:gdLst/>
          <a:ahLst/>
          <a:cxnLst/>
          <a:rect l="0" t="0" r="0" b="0"/>
          <a:pathLst>
            <a:path>
              <a:moveTo>
                <a:pt x="6676079" y="0"/>
              </a:moveTo>
              <a:lnTo>
                <a:pt x="6676079" y="313893"/>
              </a:lnTo>
              <a:lnTo>
                <a:pt x="0" y="313893"/>
              </a:lnTo>
              <a:lnTo>
                <a:pt x="0" y="593586"/>
              </a:lnTo>
            </a:path>
          </a:pathLst>
        </a:custGeom>
        <a:noFill/>
        <a:ln w="9525" cap="rnd" cmpd="sng" algn="ctr">
          <a:solidFill>
            <a:schemeClr val="accent4">
              <a:shade val="90000"/>
              <a:hueOff val="-139827"/>
              <a:satOff val="-3021"/>
              <a:lumOff val="2000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534546" y="2007996"/>
        <a:ext cx="335259" cy="6241"/>
      </dsp:txXfrm>
    </dsp:sp>
    <dsp:sp modelId="{D49EF5E1-F707-4B55-9581-2D44E4098968}">
      <dsp:nvSpPr>
        <dsp:cNvPr id="0" name=""/>
        <dsp:cNvSpPr/>
      </dsp:nvSpPr>
      <dsp:spPr>
        <a:xfrm>
          <a:off x="6683289" y="87811"/>
          <a:ext cx="2713853" cy="1628312"/>
        </a:xfrm>
        <a:prstGeom prst="rect">
          <a:avLst/>
        </a:prstGeom>
        <a:solidFill>
          <a:schemeClr val="accent4">
            <a:alpha val="90000"/>
            <a:hueOff val="0"/>
            <a:satOff val="0"/>
            <a:lumOff val="0"/>
            <a:alphaOff val="-2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981" tIns="139587" rIns="132981" bIns="139587" numCol="1" spcCol="1270" anchor="ctr" anchorCtr="0">
          <a:noAutofit/>
        </a:bodyPr>
        <a:lstStyle/>
        <a:p>
          <a:pPr marL="0" lvl="0" indent="0" algn="ctr" defTabSz="977900" rtl="0">
            <a:lnSpc>
              <a:spcPct val="90000"/>
            </a:lnSpc>
            <a:spcBef>
              <a:spcPct val="0"/>
            </a:spcBef>
            <a:spcAft>
              <a:spcPct val="35000"/>
            </a:spcAft>
            <a:buNone/>
          </a:pPr>
          <a:r>
            <a:rPr lang="fr-FR" sz="2200" i="1" kern="1200"/>
            <a:t>Split the data </a:t>
          </a:r>
          <a:r>
            <a:rPr lang="fr-FR" sz="2200" i="1" kern="1200" err="1"/>
            <a:t>into</a:t>
          </a:r>
          <a:r>
            <a:rPr lang="fr-FR" sz="2200" i="1" kern="1200"/>
            <a:t> training and test sets</a:t>
          </a:r>
          <a:r>
            <a:rPr lang="fr-FR" sz="2200" i="1" kern="1200">
              <a:latin typeface="Century Gothic" panose="020B0502020202020204"/>
            </a:rPr>
            <a:t> </a:t>
          </a:r>
          <a:endParaRPr lang="fr-FR" sz="2200" i="1" kern="1200"/>
        </a:p>
      </dsp:txBody>
      <dsp:txXfrm>
        <a:off x="6683289" y="87811"/>
        <a:ext cx="2713853" cy="1628312"/>
      </dsp:txXfrm>
    </dsp:sp>
    <dsp:sp modelId="{DF3343FE-30B4-4368-A5A7-2C0B91B67097}">
      <dsp:nvSpPr>
        <dsp:cNvPr id="0" name=""/>
        <dsp:cNvSpPr/>
      </dsp:nvSpPr>
      <dsp:spPr>
        <a:xfrm>
          <a:off x="2719262" y="3108746"/>
          <a:ext cx="593586" cy="91440"/>
        </a:xfrm>
        <a:custGeom>
          <a:avLst/>
          <a:gdLst/>
          <a:ahLst/>
          <a:cxnLst/>
          <a:rect l="0" t="0" r="0" b="0"/>
          <a:pathLst>
            <a:path>
              <a:moveTo>
                <a:pt x="0" y="45720"/>
              </a:moveTo>
              <a:lnTo>
                <a:pt x="593586" y="45720"/>
              </a:lnTo>
            </a:path>
          </a:pathLst>
        </a:custGeom>
        <a:noFill/>
        <a:ln w="9525" cap="rnd" cmpd="sng" algn="ctr">
          <a:solidFill>
            <a:schemeClr val="accent4">
              <a:shade val="90000"/>
              <a:hueOff val="-209741"/>
              <a:satOff val="-4532"/>
              <a:lumOff val="3000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3000451" y="3151345"/>
        <a:ext cx="31209" cy="6241"/>
      </dsp:txXfrm>
    </dsp:sp>
    <dsp:sp modelId="{33DC86C8-3A23-4835-B219-E3EC66EAC9B7}">
      <dsp:nvSpPr>
        <dsp:cNvPr id="0" name=""/>
        <dsp:cNvSpPr/>
      </dsp:nvSpPr>
      <dsp:spPr>
        <a:xfrm>
          <a:off x="7209" y="2340310"/>
          <a:ext cx="2713853" cy="1628312"/>
        </a:xfrm>
        <a:prstGeom prst="rect">
          <a:avLst/>
        </a:prstGeom>
        <a:solidFill>
          <a:schemeClr val="accent4">
            <a:alpha val="90000"/>
            <a:hueOff val="0"/>
            <a:satOff val="0"/>
            <a:lumOff val="0"/>
            <a:alphaOff val="-3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981" tIns="139587" rIns="132981" bIns="139587" numCol="1" spcCol="1270" anchor="ctr" anchorCtr="0">
          <a:noAutofit/>
        </a:bodyPr>
        <a:lstStyle/>
        <a:p>
          <a:pPr marL="0" lvl="0" indent="0" algn="ctr" defTabSz="977900" rtl="0">
            <a:lnSpc>
              <a:spcPct val="90000"/>
            </a:lnSpc>
            <a:spcBef>
              <a:spcPct val="0"/>
            </a:spcBef>
            <a:spcAft>
              <a:spcPct val="35000"/>
            </a:spcAft>
            <a:buNone/>
          </a:pPr>
          <a:r>
            <a:rPr lang="fr-FR" sz="2200" i="1" kern="1200"/>
            <a:t>Train the model on the training data</a:t>
          </a:r>
          <a:r>
            <a:rPr lang="fr-FR" sz="2200" i="1" kern="1200">
              <a:latin typeface="Century Gothic" panose="020B0502020202020204"/>
            </a:rPr>
            <a:t> </a:t>
          </a:r>
          <a:endParaRPr lang="fr-FR" sz="2200" i="1" kern="1200"/>
        </a:p>
      </dsp:txBody>
      <dsp:txXfrm>
        <a:off x="7209" y="2340310"/>
        <a:ext cx="2713853" cy="1628312"/>
      </dsp:txXfrm>
    </dsp:sp>
    <dsp:sp modelId="{B8AD8CB1-CFCB-4878-91AA-4FEA65A26B45}">
      <dsp:nvSpPr>
        <dsp:cNvPr id="0" name=""/>
        <dsp:cNvSpPr/>
      </dsp:nvSpPr>
      <dsp:spPr>
        <a:xfrm>
          <a:off x="3345249" y="2340310"/>
          <a:ext cx="2713853" cy="1628312"/>
        </a:xfrm>
        <a:prstGeom prst="rect">
          <a:avLst/>
        </a:prstGeom>
        <a:solidFill>
          <a:schemeClr val="accent4">
            <a:alpha val="90000"/>
            <a:hueOff val="0"/>
            <a:satOff val="0"/>
            <a:lumOff val="0"/>
            <a:alpha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981" tIns="139587" rIns="132981" bIns="139587" numCol="1" spcCol="1270" anchor="ctr" anchorCtr="0">
          <a:noAutofit/>
        </a:bodyPr>
        <a:lstStyle/>
        <a:p>
          <a:pPr marL="0" lvl="0" indent="0" algn="ctr" defTabSz="977900" rtl="0">
            <a:lnSpc>
              <a:spcPct val="90000"/>
            </a:lnSpc>
            <a:spcBef>
              <a:spcPct val="0"/>
            </a:spcBef>
            <a:spcAft>
              <a:spcPct val="35000"/>
            </a:spcAft>
            <a:buNone/>
          </a:pPr>
          <a:r>
            <a:rPr lang="fr-FR" sz="2200" i="1" kern="1200"/>
            <a:t>Evaluate the model's performance
</a:t>
          </a:r>
          <a:r>
            <a:rPr lang="fr-FR" sz="2200" kern="1200">
              <a:latin typeface="Century Gothic" panose="020B0502020202020204"/>
            </a:rPr>
            <a:t> </a:t>
          </a:r>
          <a:endParaRPr lang="fr-FR" sz="2200" kern="1200"/>
        </a:p>
      </dsp:txBody>
      <dsp:txXfrm>
        <a:off x="3345249" y="2340310"/>
        <a:ext cx="2713853" cy="1628312"/>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476F7-7689-46BC-89BE-60B5665C89E6}" type="datetimeFigureOut">
              <a:t>16/05/2023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F1A4A6-A5E3-48D2-9FFC-0C50894E3AAF}" type="slidenum">
              <a:t>‹N°›</a:t>
            </a:fld>
            <a:endParaRPr lang="fr-FR"/>
          </a:p>
        </p:txBody>
      </p:sp>
    </p:spTree>
    <p:extLst>
      <p:ext uri="{BB962C8B-B14F-4D97-AF65-F5344CB8AC3E}">
        <p14:creationId xmlns:p14="http://schemas.microsoft.com/office/powerpoint/2010/main" val="155032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19075" indent="-219075">
              <a:lnSpc>
                <a:spcPct val="90000"/>
              </a:lnSpc>
              <a:spcBef>
                <a:spcPts val="640"/>
              </a:spcBef>
              <a:buFont typeface="Arial"/>
              <a:buChar char="•"/>
            </a:pPr>
            <a:r>
              <a:rPr lang="fr-FR"/>
              <a:t> Notre objectif est de créer une base de données regroupant des informations sur :                             </a:t>
            </a:r>
          </a:p>
          <a:p>
            <a:pPr>
              <a:lnSpc>
                <a:spcPct val="90000"/>
              </a:lnSpc>
              <a:spcBef>
                <a:spcPts val="640"/>
              </a:spcBef>
            </a:pPr>
            <a:r>
              <a:rPr lang="fr-FR"/>
              <a:t>                                 -la mère décédée , entité patiente ici</a:t>
            </a:r>
            <a:endParaRPr lang="fr-FR">
              <a:cs typeface="Calibri"/>
            </a:endParaRPr>
          </a:p>
          <a:p>
            <a:pPr>
              <a:lnSpc>
                <a:spcPct val="90000"/>
              </a:lnSpc>
              <a:spcBef>
                <a:spcPts val="640"/>
              </a:spcBef>
            </a:pPr>
            <a:r>
              <a:rPr lang="fr-FR"/>
              <a:t>                                 -l'évènement donc le décès de la femme (en anglais condition)</a:t>
            </a:r>
            <a:endParaRPr lang="fr-FR">
              <a:cs typeface="Calibri"/>
            </a:endParaRPr>
          </a:p>
          <a:p>
            <a:r>
              <a:rPr lang="fr-FR"/>
              <a:t>                                 -les sage-femmes</a:t>
            </a:r>
            <a:endParaRPr lang="fr-FR">
              <a:cs typeface="Calibri" panose="020F0502020204030204"/>
            </a:endParaRPr>
          </a:p>
          <a:p>
            <a:r>
              <a:rPr lang="fr-FR"/>
              <a:t>                                 -la région du décès</a:t>
            </a:r>
            <a:endParaRPr lang="fr-FR">
              <a:cs typeface="Calibri"/>
            </a:endParaRPr>
          </a:p>
          <a:p>
            <a:pPr>
              <a:lnSpc>
                <a:spcPct val="90000"/>
              </a:lnSpc>
              <a:spcBef>
                <a:spcPts val="640"/>
              </a:spcBef>
            </a:pPr>
            <a:endParaRPr lang="fr-FR">
              <a:cs typeface="Calibri"/>
            </a:endParaRPr>
          </a:p>
          <a:p>
            <a:pPr marL="219075" indent="-219075">
              <a:lnSpc>
                <a:spcPct val="90000"/>
              </a:lnSpc>
              <a:spcBef>
                <a:spcPts val="640"/>
              </a:spcBef>
            </a:pPr>
            <a:r>
              <a:rPr lang="fr-FR"/>
              <a:t>Nous avons pris en compte divers indicateurs, tels que le niveau de formation</a:t>
            </a:r>
            <a:endParaRPr lang="en-US"/>
          </a:p>
          <a:p>
            <a:pPr marL="219075" indent="-219075">
              <a:lnSpc>
                <a:spcPct val="90000"/>
              </a:lnSpc>
              <a:spcBef>
                <a:spcPts val="640"/>
              </a:spcBef>
            </a:pPr>
            <a:r>
              <a:rPr lang="fr-FR"/>
              <a:t>des sage-femmes et les causes de décès maternel.</a:t>
            </a:r>
            <a:endParaRPr lang="fr-FR">
              <a:cs typeface="Calibri"/>
            </a:endParaRPr>
          </a:p>
          <a:p>
            <a:pPr>
              <a:lnSpc>
                <a:spcPct val="90000"/>
              </a:lnSpc>
              <a:spcBef>
                <a:spcPts val="640"/>
              </a:spcBef>
            </a:pPr>
            <a:endParaRPr lang="fr-FR"/>
          </a:p>
          <a:p>
            <a:pPr>
              <a:lnSpc>
                <a:spcPct val="90000"/>
              </a:lnSpc>
              <a:spcBef>
                <a:spcPts val="640"/>
              </a:spcBef>
            </a:pPr>
            <a:r>
              <a:rPr lang="fr-FR"/>
              <a:t>Après une séance de brainstorming et l'établissement d'un modèle conceptuel des données (MCD), nous avons formulé des phrases simples et contextuelles pour comprendre l'interaction entre une sage-femme, une patiente, et un évènement (le décès). </a:t>
            </a:r>
            <a:endParaRPr lang="fr-FR">
              <a:cs typeface="Calibri"/>
            </a:endParaRPr>
          </a:p>
          <a:p>
            <a:pPr>
              <a:lnSpc>
                <a:spcPct val="90000"/>
              </a:lnSpc>
              <a:spcBef>
                <a:spcPts val="640"/>
              </a:spcBef>
            </a:pPr>
            <a:r>
              <a:rPr lang="fr-FR"/>
              <a:t>Un exemples de phrases : </a:t>
            </a:r>
            <a:endParaRPr lang="fr-FR">
              <a:cs typeface="Calibri" panose="020F0502020204030204"/>
            </a:endParaRPr>
          </a:p>
          <a:p>
            <a:pPr>
              <a:lnSpc>
                <a:spcPct val="90000"/>
              </a:lnSpc>
              <a:spcBef>
                <a:spcPts val="640"/>
              </a:spcBef>
            </a:pPr>
            <a:r>
              <a:rPr lang="fr-FR"/>
              <a:t>Une </a:t>
            </a:r>
            <a:r>
              <a:rPr lang="fr-FR" b="1"/>
              <a:t>sage-femme</a:t>
            </a:r>
            <a:r>
              <a:rPr lang="fr-FR"/>
              <a:t> assiste un </a:t>
            </a:r>
            <a:r>
              <a:rPr lang="fr-FR" b="1"/>
              <a:t>évènement</a:t>
            </a:r>
            <a:r>
              <a:rPr lang="fr-FR"/>
              <a:t> subit par une </a:t>
            </a:r>
            <a:r>
              <a:rPr lang="fr-FR" b="1"/>
              <a:t>patiente</a:t>
            </a:r>
            <a:endParaRPr lang="fr-FR"/>
          </a:p>
          <a:p>
            <a:pPr>
              <a:lnSpc>
                <a:spcPct val="90000"/>
              </a:lnSpc>
              <a:spcBef>
                <a:spcPts val="640"/>
              </a:spcBef>
            </a:pPr>
            <a:r>
              <a:rPr lang="fr-FR"/>
              <a:t>Une </a:t>
            </a:r>
            <a:r>
              <a:rPr lang="fr-FR" b="1"/>
              <a:t>région</a:t>
            </a:r>
            <a:r>
              <a:rPr lang="fr-FR"/>
              <a:t> enregistre un </a:t>
            </a:r>
            <a:r>
              <a:rPr lang="fr-FR" b="1"/>
              <a:t>évènement</a:t>
            </a:r>
            <a:r>
              <a:rPr lang="fr-FR"/>
              <a:t> étant subit par une </a:t>
            </a:r>
            <a:r>
              <a:rPr lang="fr-FR" b="1"/>
              <a:t>patiente</a:t>
            </a:r>
            <a:r>
              <a:rPr lang="fr-FR"/>
              <a:t>, assisté par une </a:t>
            </a:r>
            <a:r>
              <a:rPr lang="fr-FR" b="1"/>
              <a:t>sage-femme</a:t>
            </a:r>
            <a:r>
              <a:rPr lang="fr-FR"/>
              <a:t> qui elle-même intervient dans la </a:t>
            </a:r>
            <a:r>
              <a:rPr lang="fr-FR" b="1"/>
              <a:t>région</a:t>
            </a:r>
            <a:r>
              <a:rPr lang="fr-FR"/>
              <a:t>.</a:t>
            </a:r>
            <a:endParaRPr lang="fr-FR">
              <a:cs typeface="Calibri"/>
            </a:endParaRPr>
          </a:p>
          <a:p>
            <a:pPr>
              <a:lnSpc>
                <a:spcPct val="90000"/>
              </a:lnSpc>
              <a:spcBef>
                <a:spcPts val="640"/>
              </a:spcBef>
            </a:pPr>
            <a:endParaRPr lang="fr-FR"/>
          </a:p>
          <a:p>
            <a:pPr>
              <a:lnSpc>
                <a:spcPct val="90000"/>
              </a:lnSpc>
              <a:spcBef>
                <a:spcPts val="640"/>
              </a:spcBef>
            </a:pPr>
            <a:endParaRPr lang="fr-FR">
              <a:cs typeface="Calibri" panose="020F0502020204030204"/>
            </a:endParaRPr>
          </a:p>
        </p:txBody>
      </p:sp>
      <p:sp>
        <p:nvSpPr>
          <p:cNvPr id="4" name="Espace réservé du numéro de diapositive 3"/>
          <p:cNvSpPr>
            <a:spLocks noGrp="1"/>
          </p:cNvSpPr>
          <p:nvPr>
            <p:ph type="sldNum" sz="quarter" idx="5"/>
          </p:nvPr>
        </p:nvSpPr>
        <p:spPr/>
        <p:txBody>
          <a:bodyPr/>
          <a:lstStyle/>
          <a:p>
            <a:fld id="{38F1A4A6-A5E3-48D2-9FFC-0C50894E3AAF}" type="slidenum">
              <a:t>4</a:t>
            </a:fld>
            <a:endParaRPr lang="fr-FR"/>
          </a:p>
        </p:txBody>
      </p:sp>
    </p:spTree>
    <p:extLst>
      <p:ext uri="{BB962C8B-B14F-4D97-AF65-F5344CB8AC3E}">
        <p14:creationId xmlns:p14="http://schemas.microsoft.com/office/powerpoint/2010/main" val="1799116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19075" indent="-219075">
              <a:lnSpc>
                <a:spcPct val="90000"/>
              </a:lnSpc>
              <a:spcBef>
                <a:spcPts val="640"/>
              </a:spcBef>
              <a:buFont typeface="Arial"/>
              <a:buChar char="•"/>
            </a:pPr>
            <a:r>
              <a:rPr lang="fr-FR"/>
              <a:t> Cela nous a permis de créer notre base de données finale. Nous avons ajouté des attributs. Pour le patient nous avons les attributs Id, nom, </a:t>
            </a:r>
            <a:r>
              <a:rPr lang="fr-FR" err="1"/>
              <a:t>age</a:t>
            </a:r>
            <a:r>
              <a:rPr lang="fr-FR"/>
              <a:t>, nombre d'enfant</a:t>
            </a:r>
          </a:p>
          <a:p>
            <a:pPr marL="219075" indent="-219075">
              <a:lnSpc>
                <a:spcPct val="90000"/>
              </a:lnSpc>
              <a:spcBef>
                <a:spcPts val="640"/>
              </a:spcBef>
              <a:buFont typeface="Arial"/>
              <a:buChar char="•"/>
            </a:pPr>
            <a:r>
              <a:rPr lang="fr-FR">
                <a:cs typeface="Calibri" panose="020F0502020204030204"/>
              </a:rPr>
              <a:t>-Pour l'entité </a:t>
            </a:r>
            <a:r>
              <a:rPr lang="fr-FR" err="1">
                <a:cs typeface="Calibri" panose="020F0502020204030204"/>
              </a:rPr>
              <a:t>evenement</a:t>
            </a:r>
            <a:r>
              <a:rPr lang="fr-FR">
                <a:cs typeface="Calibri" panose="020F0502020204030204"/>
              </a:rPr>
              <a:t> nous avons , les id, etc..</a:t>
            </a:r>
          </a:p>
          <a:p>
            <a:pPr marL="219075" indent="-219075">
              <a:lnSpc>
                <a:spcPct val="90000"/>
              </a:lnSpc>
              <a:spcBef>
                <a:spcPts val="640"/>
              </a:spcBef>
              <a:buFont typeface="Arial"/>
              <a:buChar char="•"/>
            </a:pPr>
            <a:r>
              <a:rPr lang="fr-FR">
                <a:cs typeface="Calibri" panose="020F0502020204030204"/>
              </a:rPr>
              <a:t>-Pour l'attribut Région nous avons les identifiants, le nom, les nombre d'</a:t>
            </a:r>
            <a:r>
              <a:rPr lang="fr-FR" err="1">
                <a:cs typeface="Calibri" panose="020F0502020204030204"/>
              </a:rPr>
              <a:t>hopitaux</a:t>
            </a:r>
            <a:r>
              <a:rPr lang="fr-FR">
                <a:cs typeface="Calibri" panose="020F0502020204030204"/>
              </a:rPr>
              <a:t>, l'accès à l'eau, le nombre de </a:t>
            </a:r>
            <a:r>
              <a:rPr lang="fr-FR" err="1">
                <a:cs typeface="Calibri" panose="020F0502020204030204"/>
              </a:rPr>
              <a:t>sage femme</a:t>
            </a:r>
            <a:r>
              <a:rPr lang="fr-FR">
                <a:cs typeface="Calibri" panose="020F0502020204030204"/>
              </a:rPr>
              <a:t>, le taux de mortalité maternel et le taux de </a:t>
            </a:r>
            <a:r>
              <a:rPr lang="fr-FR" err="1">
                <a:cs typeface="Calibri" panose="020F0502020204030204"/>
              </a:rPr>
              <a:t>sage femme</a:t>
            </a:r>
            <a:r>
              <a:rPr lang="fr-FR">
                <a:cs typeface="Calibri" panose="020F0502020204030204"/>
              </a:rPr>
              <a:t> </a:t>
            </a:r>
          </a:p>
          <a:p>
            <a:pPr>
              <a:lnSpc>
                <a:spcPct val="90000"/>
              </a:lnSpc>
              <a:spcBef>
                <a:spcPts val="640"/>
              </a:spcBef>
            </a:pPr>
            <a:endParaRPr lang="fr-FR">
              <a:cs typeface="Calibri" panose="020F0502020204030204"/>
            </a:endParaRPr>
          </a:p>
        </p:txBody>
      </p:sp>
      <p:sp>
        <p:nvSpPr>
          <p:cNvPr id="4" name="Espace réservé du numéro de diapositive 3"/>
          <p:cNvSpPr>
            <a:spLocks noGrp="1"/>
          </p:cNvSpPr>
          <p:nvPr>
            <p:ph type="sldNum" sz="quarter" idx="5"/>
          </p:nvPr>
        </p:nvSpPr>
        <p:spPr/>
        <p:txBody>
          <a:bodyPr/>
          <a:lstStyle/>
          <a:p>
            <a:fld id="{38F1A4A6-A5E3-48D2-9FFC-0C50894E3AAF}" type="slidenum">
              <a:t>5</a:t>
            </a:fld>
            <a:endParaRPr lang="fr-FR"/>
          </a:p>
        </p:txBody>
      </p:sp>
    </p:spTree>
    <p:extLst>
      <p:ext uri="{BB962C8B-B14F-4D97-AF65-F5344CB8AC3E}">
        <p14:creationId xmlns:p14="http://schemas.microsoft.com/office/powerpoint/2010/main" val="251286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Nous </a:t>
            </a:r>
            <a:r>
              <a:rPr lang="en-US" err="1"/>
              <a:t>avons</a:t>
            </a:r>
            <a:r>
              <a:rPr lang="en-US"/>
              <a:t> </a:t>
            </a:r>
            <a:r>
              <a:rPr lang="en-US" err="1"/>
              <a:t>conçu</a:t>
            </a:r>
            <a:r>
              <a:rPr lang="en-US"/>
              <a:t> </a:t>
            </a:r>
            <a:r>
              <a:rPr lang="en-US" err="1"/>
              <a:t>une</a:t>
            </a:r>
            <a:r>
              <a:rPr lang="en-US"/>
              <a:t> carte interactive unique, qui se distingue par la superposition de deux </a:t>
            </a:r>
            <a:r>
              <a:rPr lang="en-US" err="1"/>
              <a:t>indicateurs</a:t>
            </a:r>
            <a:r>
              <a:rPr lang="en-US"/>
              <a:t> </a:t>
            </a:r>
            <a:r>
              <a:rPr lang="en-US" err="1"/>
              <a:t>cruciaux</a:t>
            </a:r>
            <a:r>
              <a:rPr lang="en-US"/>
              <a:t>. </a:t>
            </a:r>
            <a:r>
              <a:rPr lang="en-US" err="1"/>
              <a:t>D'une</a:t>
            </a:r>
            <a:r>
              <a:rPr lang="en-US"/>
              <a:t> part, </a:t>
            </a:r>
            <a:r>
              <a:rPr lang="en-US" err="1"/>
              <a:t>elle</a:t>
            </a:r>
            <a:r>
              <a:rPr lang="en-US"/>
              <a:t> </a:t>
            </a:r>
            <a:r>
              <a:rPr lang="en-US" err="1"/>
              <a:t>illustre</a:t>
            </a:r>
            <a:r>
              <a:rPr lang="en-US"/>
              <a:t> le </a:t>
            </a:r>
            <a:r>
              <a:rPr lang="en-US" err="1"/>
              <a:t>taux</a:t>
            </a:r>
            <a:r>
              <a:rPr lang="en-US"/>
              <a:t> de sage-femmes pour 100 000 habitants dans </a:t>
            </a:r>
            <a:r>
              <a:rPr lang="en-US" err="1"/>
              <a:t>chaque</a:t>
            </a:r>
            <a:r>
              <a:rPr lang="en-US"/>
              <a:t> </a:t>
            </a:r>
            <a:r>
              <a:rPr lang="en-US" err="1"/>
              <a:t>région</a:t>
            </a:r>
            <a:r>
              <a:rPr lang="en-US"/>
              <a:t> (</a:t>
            </a:r>
            <a:r>
              <a:rPr lang="en-US" err="1"/>
              <a:t>marqué</a:t>
            </a:r>
            <a:r>
              <a:rPr lang="en-US"/>
              <a:t> </a:t>
            </a:r>
            <a:r>
              <a:rPr lang="en-US" err="1"/>
              <a:t>en</a:t>
            </a:r>
            <a:r>
              <a:rPr lang="en-US"/>
              <a:t> orange), et </a:t>
            </a:r>
            <a:r>
              <a:rPr lang="en-US" err="1"/>
              <a:t>d'autre</a:t>
            </a:r>
            <a:r>
              <a:rPr lang="en-US"/>
              <a:t> part, </a:t>
            </a:r>
            <a:r>
              <a:rPr lang="en-US" err="1"/>
              <a:t>elle</a:t>
            </a:r>
            <a:r>
              <a:rPr lang="en-US"/>
              <a:t> </a:t>
            </a:r>
            <a:r>
              <a:rPr lang="en-US" err="1"/>
              <a:t>présente</a:t>
            </a:r>
            <a:r>
              <a:rPr lang="en-US"/>
              <a:t> le </a:t>
            </a:r>
            <a:r>
              <a:rPr lang="en-US" err="1"/>
              <a:t>taux</a:t>
            </a:r>
            <a:r>
              <a:rPr lang="en-US"/>
              <a:t> de </a:t>
            </a:r>
            <a:r>
              <a:rPr lang="en-US" err="1"/>
              <a:t>mortalité</a:t>
            </a:r>
            <a:r>
              <a:rPr lang="en-US"/>
              <a:t> </a:t>
            </a:r>
            <a:r>
              <a:rPr lang="en-US" err="1"/>
              <a:t>maternelle</a:t>
            </a:r>
            <a:r>
              <a:rPr lang="en-US"/>
              <a:t> pour 100 000 habitants (</a:t>
            </a:r>
            <a:r>
              <a:rPr lang="en-US" err="1"/>
              <a:t>indiqué</a:t>
            </a:r>
            <a:r>
              <a:rPr lang="en-US"/>
              <a:t> </a:t>
            </a:r>
            <a:r>
              <a:rPr lang="en-US" err="1"/>
              <a:t>en</a:t>
            </a:r>
            <a:r>
              <a:rPr lang="en-US"/>
              <a:t> bleu). </a:t>
            </a:r>
            <a:r>
              <a:rPr lang="en-US" err="1"/>
              <a:t>Ces</a:t>
            </a:r>
            <a:r>
              <a:rPr lang="en-US"/>
              <a:t> deux variables </a:t>
            </a:r>
            <a:r>
              <a:rPr lang="en-US" err="1"/>
              <a:t>sont</a:t>
            </a:r>
            <a:r>
              <a:rPr lang="en-US"/>
              <a:t> </a:t>
            </a:r>
            <a:r>
              <a:rPr lang="en-US" err="1"/>
              <a:t>fondamentales</a:t>
            </a:r>
            <a:r>
              <a:rPr lang="en-US"/>
              <a:t> pour </a:t>
            </a:r>
            <a:r>
              <a:rPr lang="en-US" err="1"/>
              <a:t>comprendre</a:t>
            </a:r>
            <a:r>
              <a:rPr lang="en-US"/>
              <a:t> la situation </a:t>
            </a:r>
            <a:r>
              <a:rPr lang="en-US" err="1"/>
              <a:t>actuelle</a:t>
            </a:r>
            <a:r>
              <a:rPr lang="en-US"/>
              <a:t> et </a:t>
            </a:r>
            <a:r>
              <a:rPr lang="en-US" err="1"/>
              <a:t>envisager</a:t>
            </a:r>
            <a:r>
              <a:rPr lang="en-US"/>
              <a:t> des solutions </a:t>
            </a:r>
            <a:r>
              <a:rPr lang="en-US" err="1"/>
              <a:t>adaptées</a:t>
            </a:r>
            <a:r>
              <a:rPr lang="en-US"/>
              <a:t>.</a:t>
            </a:r>
            <a:endParaRPr lang="fr-FR"/>
          </a:p>
          <a:p>
            <a:r>
              <a:rPr lang="en-US"/>
              <a:t>Une </a:t>
            </a:r>
            <a:r>
              <a:rPr lang="en-US" err="1"/>
              <a:t>caractéristique</a:t>
            </a:r>
            <a:r>
              <a:rPr lang="en-US"/>
              <a:t> </a:t>
            </a:r>
            <a:r>
              <a:rPr lang="en-US" err="1"/>
              <a:t>innovante</a:t>
            </a:r>
            <a:r>
              <a:rPr lang="en-US"/>
              <a:t> de </a:t>
            </a:r>
            <a:r>
              <a:rPr lang="en-US" err="1"/>
              <a:t>cette</a:t>
            </a:r>
            <a:r>
              <a:rPr lang="en-US"/>
              <a:t> carte </a:t>
            </a:r>
            <a:r>
              <a:rPr lang="en-US" err="1"/>
              <a:t>est</a:t>
            </a:r>
            <a:r>
              <a:rPr lang="en-US"/>
              <a:t> </a:t>
            </a:r>
            <a:r>
              <a:rPr lang="en-US" err="1"/>
              <a:t>sa</a:t>
            </a:r>
            <a:r>
              <a:rPr lang="en-US"/>
              <a:t> </a:t>
            </a:r>
            <a:r>
              <a:rPr lang="en-US" err="1"/>
              <a:t>capacité</a:t>
            </a:r>
            <a:r>
              <a:rPr lang="en-US"/>
              <a:t> à se </a:t>
            </a:r>
            <a:r>
              <a:rPr lang="en-US" err="1"/>
              <a:t>mettre</a:t>
            </a:r>
            <a:r>
              <a:rPr lang="en-US"/>
              <a:t> à jour avec </a:t>
            </a:r>
            <a:r>
              <a:rPr lang="en-US" err="1"/>
              <a:t>chaque</a:t>
            </a:r>
            <a:r>
              <a:rPr lang="en-US"/>
              <a:t> variation de </a:t>
            </a:r>
            <a:r>
              <a:rPr lang="en-US" err="1"/>
              <a:t>données</a:t>
            </a:r>
            <a:r>
              <a:rPr lang="en-US"/>
              <a:t>, </a:t>
            </a:r>
            <a:r>
              <a:rPr lang="en-US" err="1"/>
              <a:t>enregistrées</a:t>
            </a:r>
            <a:r>
              <a:rPr lang="en-US"/>
              <a:t> </a:t>
            </a:r>
            <a:r>
              <a:rPr lang="en-US" err="1"/>
              <a:t>en</a:t>
            </a:r>
            <a:r>
              <a:rPr lang="en-US"/>
              <a:t> temps </a:t>
            </a:r>
            <a:r>
              <a:rPr lang="en-US" err="1"/>
              <a:t>réel</a:t>
            </a:r>
            <a:r>
              <a:rPr lang="en-US"/>
              <a:t>. Ceci assure que les </a:t>
            </a:r>
            <a:r>
              <a:rPr lang="en-US" err="1"/>
              <a:t>informations</a:t>
            </a:r>
            <a:r>
              <a:rPr lang="en-US"/>
              <a:t> </a:t>
            </a:r>
            <a:r>
              <a:rPr lang="en-US" err="1"/>
              <a:t>présentées</a:t>
            </a:r>
            <a:r>
              <a:rPr lang="en-US"/>
              <a:t> </a:t>
            </a:r>
            <a:r>
              <a:rPr lang="en-US" err="1"/>
              <a:t>sont</a:t>
            </a:r>
            <a:r>
              <a:rPr lang="en-US"/>
              <a:t> </a:t>
            </a:r>
            <a:r>
              <a:rPr lang="en-US" err="1"/>
              <a:t>toujours</a:t>
            </a:r>
            <a:r>
              <a:rPr lang="en-US"/>
              <a:t> </a:t>
            </a:r>
            <a:r>
              <a:rPr lang="en-US" err="1"/>
              <a:t>actuelles</a:t>
            </a:r>
            <a:r>
              <a:rPr lang="en-US"/>
              <a:t> et précises, </a:t>
            </a:r>
            <a:r>
              <a:rPr lang="en-US" err="1"/>
              <a:t>ce</a:t>
            </a:r>
            <a:r>
              <a:rPr lang="en-US"/>
              <a:t> qui </a:t>
            </a:r>
            <a:r>
              <a:rPr lang="en-US" err="1"/>
              <a:t>est</a:t>
            </a:r>
            <a:r>
              <a:rPr lang="en-US"/>
              <a:t> </a:t>
            </a:r>
            <a:r>
              <a:rPr lang="en-US" err="1"/>
              <a:t>essentiel</a:t>
            </a:r>
            <a:r>
              <a:rPr lang="en-US"/>
              <a:t> pour </a:t>
            </a:r>
            <a:r>
              <a:rPr lang="en-US" err="1"/>
              <a:t>une</a:t>
            </a:r>
            <a:r>
              <a:rPr lang="en-US"/>
              <a:t> </a:t>
            </a:r>
            <a:r>
              <a:rPr lang="en-US" err="1"/>
              <a:t>réponse</a:t>
            </a:r>
            <a:r>
              <a:rPr lang="en-US"/>
              <a:t> </a:t>
            </a:r>
            <a:r>
              <a:rPr lang="en-US" err="1"/>
              <a:t>efficace</a:t>
            </a:r>
            <a:r>
              <a:rPr lang="en-US"/>
              <a:t> et </a:t>
            </a:r>
            <a:r>
              <a:rPr lang="en-US" err="1"/>
              <a:t>ciblée</a:t>
            </a:r>
            <a:r>
              <a:rPr lang="en-US"/>
              <a:t>.</a:t>
            </a:r>
            <a:endParaRPr lang="en-US">
              <a:cs typeface="Calibri"/>
            </a:endParaRPr>
          </a:p>
          <a:p>
            <a:r>
              <a:rPr lang="en-US"/>
              <a:t>Ce qui </a:t>
            </a:r>
            <a:r>
              <a:rPr lang="en-US" err="1"/>
              <a:t>est</a:t>
            </a:r>
            <a:r>
              <a:rPr lang="en-US"/>
              <a:t> </a:t>
            </a:r>
            <a:r>
              <a:rPr lang="en-US" err="1"/>
              <a:t>particulièrement</a:t>
            </a:r>
            <a:r>
              <a:rPr lang="en-US"/>
              <a:t> notable </a:t>
            </a:r>
            <a:r>
              <a:rPr lang="en-US" err="1"/>
              <a:t>c'est</a:t>
            </a:r>
            <a:r>
              <a:rPr lang="en-US"/>
              <a:t> le lien que nous </a:t>
            </a:r>
            <a:r>
              <a:rPr lang="en-US" err="1"/>
              <a:t>observons</a:t>
            </a:r>
            <a:r>
              <a:rPr lang="en-US"/>
              <a:t> entre </a:t>
            </a:r>
            <a:r>
              <a:rPr lang="en-US" err="1"/>
              <a:t>ces</a:t>
            </a:r>
            <a:r>
              <a:rPr lang="en-US"/>
              <a:t> deux </a:t>
            </a:r>
            <a:r>
              <a:rPr lang="en-US" err="1"/>
              <a:t>indicateurs</a:t>
            </a:r>
            <a:r>
              <a:rPr lang="en-US"/>
              <a:t> : dans les </a:t>
            </a:r>
            <a:r>
              <a:rPr lang="en-US" err="1"/>
              <a:t>régions</a:t>
            </a:r>
            <a:r>
              <a:rPr lang="en-US"/>
              <a:t> </a:t>
            </a:r>
            <a:r>
              <a:rPr lang="en-US" err="1"/>
              <a:t>où</a:t>
            </a:r>
            <a:r>
              <a:rPr lang="en-US"/>
              <a:t> le </a:t>
            </a:r>
            <a:r>
              <a:rPr lang="en-US" err="1"/>
              <a:t>taux</a:t>
            </a:r>
            <a:r>
              <a:rPr lang="en-US"/>
              <a:t> de sage-femmes </a:t>
            </a:r>
            <a:r>
              <a:rPr lang="en-US" err="1"/>
              <a:t>est</a:t>
            </a:r>
            <a:r>
              <a:rPr lang="en-US"/>
              <a:t> </a:t>
            </a:r>
            <a:r>
              <a:rPr lang="en-US" err="1"/>
              <a:t>élevé</a:t>
            </a:r>
            <a:r>
              <a:rPr lang="en-US"/>
              <a:t>, le </a:t>
            </a:r>
            <a:r>
              <a:rPr lang="en-US" err="1"/>
              <a:t>taux</a:t>
            </a:r>
            <a:r>
              <a:rPr lang="en-US"/>
              <a:t> de </a:t>
            </a:r>
            <a:r>
              <a:rPr lang="en-US" err="1"/>
              <a:t>mortalité</a:t>
            </a:r>
            <a:r>
              <a:rPr lang="en-US"/>
              <a:t> </a:t>
            </a:r>
            <a:r>
              <a:rPr lang="en-US" err="1"/>
              <a:t>maternelle</a:t>
            </a:r>
            <a:r>
              <a:rPr lang="en-US"/>
              <a:t> a tendance à </a:t>
            </a:r>
            <a:r>
              <a:rPr lang="en-US" err="1"/>
              <a:t>être</a:t>
            </a:r>
            <a:r>
              <a:rPr lang="en-US"/>
              <a:t> plus </a:t>
            </a:r>
            <a:r>
              <a:rPr lang="en-US" err="1"/>
              <a:t>faible</a:t>
            </a:r>
            <a:r>
              <a:rPr lang="en-US"/>
              <a:t>.</a:t>
            </a:r>
            <a:endParaRPr lang="en-US">
              <a:cs typeface="Calibri"/>
            </a:endParaRPr>
          </a:p>
          <a:p>
            <a:r>
              <a:rPr lang="en-US"/>
              <a:t>Cette carte se </a:t>
            </a:r>
            <a:r>
              <a:rPr lang="en-US" err="1"/>
              <a:t>révèle</a:t>
            </a:r>
            <a:r>
              <a:rPr lang="en-US"/>
              <a:t> </a:t>
            </a:r>
            <a:r>
              <a:rPr lang="en-US" err="1"/>
              <a:t>être</a:t>
            </a:r>
            <a:r>
              <a:rPr lang="en-US"/>
              <a:t> un </a:t>
            </a:r>
            <a:r>
              <a:rPr lang="en-US" err="1"/>
              <a:t>outil</a:t>
            </a:r>
            <a:r>
              <a:rPr lang="en-US"/>
              <a:t> inestimable pour </a:t>
            </a:r>
            <a:r>
              <a:rPr lang="en-US" err="1"/>
              <a:t>nos</a:t>
            </a:r>
            <a:r>
              <a:rPr lang="en-US"/>
              <a:t> </a:t>
            </a:r>
            <a:r>
              <a:rPr lang="en-US" err="1"/>
              <a:t>partenaires</a:t>
            </a:r>
            <a:r>
              <a:rPr lang="en-US"/>
              <a:t>, </a:t>
            </a:r>
            <a:r>
              <a:rPr lang="en-US" err="1"/>
              <a:t>en</a:t>
            </a:r>
            <a:r>
              <a:rPr lang="en-US"/>
              <a:t> particulier les ONG et les </a:t>
            </a:r>
            <a:r>
              <a:rPr lang="en-US" err="1"/>
              <a:t>décideurs</a:t>
            </a:r>
            <a:r>
              <a:rPr lang="en-US"/>
              <a:t> politiques. Elle </a:t>
            </a:r>
            <a:r>
              <a:rPr lang="en-US" err="1"/>
              <a:t>leur</a:t>
            </a:r>
            <a:r>
              <a:rPr lang="en-US"/>
              <a:t> </a:t>
            </a:r>
            <a:r>
              <a:rPr lang="en-US" err="1"/>
              <a:t>permet</a:t>
            </a:r>
            <a:r>
              <a:rPr lang="en-US"/>
              <a:t> de </a:t>
            </a:r>
            <a:r>
              <a:rPr lang="en-US" err="1"/>
              <a:t>visualiser</a:t>
            </a:r>
            <a:r>
              <a:rPr lang="en-US"/>
              <a:t> </a:t>
            </a:r>
            <a:r>
              <a:rPr lang="en-US" err="1"/>
              <a:t>clairement</a:t>
            </a:r>
            <a:r>
              <a:rPr lang="en-US"/>
              <a:t> </a:t>
            </a:r>
            <a:r>
              <a:rPr lang="en-US" err="1"/>
              <a:t>où</a:t>
            </a:r>
            <a:r>
              <a:rPr lang="en-US"/>
              <a:t> les </a:t>
            </a:r>
            <a:r>
              <a:rPr lang="en-US" err="1"/>
              <a:t>besoins</a:t>
            </a:r>
            <a:r>
              <a:rPr lang="en-US"/>
              <a:t> </a:t>
            </a:r>
            <a:r>
              <a:rPr lang="en-US" err="1"/>
              <a:t>sont</a:t>
            </a:r>
            <a:r>
              <a:rPr lang="en-US"/>
              <a:t> les plus </a:t>
            </a:r>
            <a:r>
              <a:rPr lang="en-US" err="1"/>
              <a:t>urgents</a:t>
            </a:r>
            <a:r>
              <a:rPr lang="en-US"/>
              <a:t>, et </a:t>
            </a:r>
            <a:r>
              <a:rPr lang="en-US" err="1"/>
              <a:t>où</a:t>
            </a:r>
            <a:r>
              <a:rPr lang="en-US"/>
              <a:t> les </a:t>
            </a:r>
            <a:r>
              <a:rPr lang="en-US" err="1"/>
              <a:t>ressources</a:t>
            </a:r>
            <a:r>
              <a:rPr lang="en-US"/>
              <a:t> - </a:t>
            </a:r>
            <a:r>
              <a:rPr lang="en-US" err="1"/>
              <a:t>spécifiquement</a:t>
            </a:r>
            <a:r>
              <a:rPr lang="en-US"/>
              <a:t> les sage-femmes </a:t>
            </a:r>
            <a:r>
              <a:rPr lang="en-US" err="1"/>
              <a:t>qualifiées</a:t>
            </a:r>
            <a:r>
              <a:rPr lang="en-US"/>
              <a:t> - </a:t>
            </a:r>
            <a:r>
              <a:rPr lang="en-US" err="1"/>
              <a:t>doivent</a:t>
            </a:r>
            <a:r>
              <a:rPr lang="en-US"/>
              <a:t> </a:t>
            </a:r>
            <a:r>
              <a:rPr lang="en-US" err="1"/>
              <a:t>être</a:t>
            </a:r>
            <a:r>
              <a:rPr lang="en-US"/>
              <a:t> </a:t>
            </a:r>
            <a:r>
              <a:rPr lang="en-US" err="1"/>
              <a:t>prioritairement</a:t>
            </a:r>
            <a:r>
              <a:rPr lang="en-US"/>
              <a:t> </a:t>
            </a:r>
            <a:r>
              <a:rPr lang="en-US" err="1"/>
              <a:t>déployées</a:t>
            </a:r>
            <a:r>
              <a:rPr lang="en-US"/>
              <a:t>.</a:t>
            </a:r>
            <a:endParaRPr lang="en-US">
              <a:cs typeface="Calibri"/>
            </a:endParaRPr>
          </a:p>
        </p:txBody>
      </p:sp>
      <p:sp>
        <p:nvSpPr>
          <p:cNvPr id="4" name="Espace réservé du numéro de diapositive 3"/>
          <p:cNvSpPr>
            <a:spLocks noGrp="1"/>
          </p:cNvSpPr>
          <p:nvPr>
            <p:ph type="sldNum" sz="quarter" idx="5"/>
          </p:nvPr>
        </p:nvSpPr>
        <p:spPr/>
        <p:txBody>
          <a:bodyPr/>
          <a:lstStyle/>
          <a:p>
            <a:fld id="{38F1A4A6-A5E3-48D2-9FFC-0C50894E3AAF}" type="slidenum">
              <a:rPr lang="fr-FR"/>
              <a:t>6</a:t>
            </a:fld>
            <a:endParaRPr lang="fr-FR"/>
          </a:p>
        </p:txBody>
      </p:sp>
    </p:spTree>
    <p:extLst>
      <p:ext uri="{BB962C8B-B14F-4D97-AF65-F5344CB8AC3E}">
        <p14:creationId xmlns:p14="http://schemas.microsoft.com/office/powerpoint/2010/main" val="123379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In our project we created a machine learning model using python and a selection of powerful libraries.Our goal is to predict maternal moterlity rates per region in Benin by combining the power of python and capabilities of pandas,matplotlib,seaborn and scikit learn </a:t>
            </a:r>
            <a:endParaRPr lang="en-US"/>
          </a:p>
          <a:p>
            <a:endParaRPr lang="en-US"/>
          </a:p>
          <a:p>
            <a:endParaRPr lang="en-GB"/>
          </a:p>
        </p:txBody>
      </p:sp>
      <p:sp>
        <p:nvSpPr>
          <p:cNvPr id="4" name="Slide Number Placeholder 3"/>
          <p:cNvSpPr>
            <a:spLocks noGrp="1"/>
          </p:cNvSpPr>
          <p:nvPr>
            <p:ph type="sldNum" sz="quarter" idx="5"/>
          </p:nvPr>
        </p:nvSpPr>
        <p:spPr/>
        <p:txBody>
          <a:bodyPr/>
          <a:lstStyle/>
          <a:p>
            <a:fld id="{38F1A4A6-A5E3-48D2-9FFC-0C50894E3AAF}" type="slidenum">
              <a:rPr lang="en-GB"/>
              <a:t>9</a:t>
            </a:fld>
            <a:endParaRPr lang="en-GB"/>
          </a:p>
        </p:txBody>
      </p:sp>
    </p:spTree>
    <p:extLst>
      <p:ext uri="{BB962C8B-B14F-4D97-AF65-F5344CB8AC3E}">
        <p14:creationId xmlns:p14="http://schemas.microsoft.com/office/powerpoint/2010/main" val="3820106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a:p>
            <a:r>
              <a:rPr lang="en-US"/>
              <a:t>There are several steps in building a machine learning model the first is to collect and clean the data this involves gathering data from different sources and ensuring its accuracy. Next, we define the feature and target variables The feature variables are the ones too. Make the predictions while the target is the variable we want to predict. The next step is to split theta data into two sets, attaining and test sets. The training set is used to train the model while the test set is used to evaluate its performance. Once the split is done we can train the model on the test data. Finally, we evaluate the model performance this involves using various metrics to see how the model performs </a:t>
            </a:r>
          </a:p>
          <a:p>
            <a:br>
              <a:rPr lang="en-US"/>
            </a:br>
            <a:endParaRPr lang="en-US"/>
          </a:p>
          <a:p>
            <a:r>
              <a:rPr lang="en-US"/>
              <a:t>As we discussed earlier we are going to choose the future variables and target variables. Features are independent whereas target variables are dependent variables. For our case, we have the number of midwives per 10,000 individuals, access to water, and access to education whereas the target variable is the maternity mortality rate. So we split the data into two sets a training set and a test set. The X_train and y_train will be used to train the model while X_test and y_test will be used to test them afterwards. We extract the data from the region data frame. In our case, we have an ext size flag that will make sure that the test will be 20% and 80% will be for the training of the model. We use a random forest regressor from the Scikit Learn library. We fit the data and that is the training of the model through the model. fit the method with the independent variable and then make predictions with a model. predict with the test data. That is what we will use to test if our model performance is up to par. We found a 64% error in the model which means we had a correct prediction for the viability of the model we need more by improving our model and dataset.</a:t>
            </a:r>
          </a:p>
          <a:p>
            <a:endParaRPr lang="en-US" b="1">
              <a:cs typeface="Calibri"/>
            </a:endParaRPr>
          </a:p>
        </p:txBody>
      </p:sp>
      <p:sp>
        <p:nvSpPr>
          <p:cNvPr id="4" name="Espace réservé du numéro de diapositive 3"/>
          <p:cNvSpPr>
            <a:spLocks noGrp="1"/>
          </p:cNvSpPr>
          <p:nvPr>
            <p:ph type="sldNum" sz="quarter" idx="5"/>
          </p:nvPr>
        </p:nvSpPr>
        <p:spPr/>
        <p:txBody>
          <a:bodyPr/>
          <a:lstStyle/>
          <a:p>
            <a:fld id="{38F1A4A6-A5E3-48D2-9FFC-0C50894E3AAF}" type="slidenum">
              <a:rPr lang="fr-FR"/>
              <a:t>10</a:t>
            </a:fld>
            <a:endParaRPr lang="fr-FR"/>
          </a:p>
        </p:txBody>
      </p:sp>
    </p:spTree>
    <p:extLst>
      <p:ext uri="{BB962C8B-B14F-4D97-AF65-F5344CB8AC3E}">
        <p14:creationId xmlns:p14="http://schemas.microsoft.com/office/powerpoint/2010/main" val="429119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a:p>
            <a:r>
              <a:rPr lang="en-US"/>
              <a:t>There are several steps in building a machine learning model the first is to collect and clean the data this involves gathering data from different sources and ensuring its accuracy. Next, we define the feature and target variables The feature variables are the ones too. Make the predictions while the target is the variable we want to predict. The next step is to split theta data into two sets, attaining and test sets. The training set is used to train the model while the test set is used to evaluate its performance. Once the split is done we can train the model on the test data. Finally, we evaluate the model performance this involves using various metrics to see how the model performs </a:t>
            </a:r>
          </a:p>
          <a:p>
            <a:br>
              <a:rPr lang="en-US"/>
            </a:br>
            <a:endParaRPr lang="en-US"/>
          </a:p>
          <a:p>
            <a:r>
              <a:rPr lang="en-US"/>
              <a:t>As we discussed earlier we are going to choose the future variables and target variables. Features are independent whereas target variables are dependent variables. For our case, we have the number of midwives per 10,000 individuals, access to water, and access to education whereas the target variable is the maternity mortality rate. So we split the data into two sets a training set and a test set. The X_train and y_train will be used to train the model while X_test and y_test will be used to test them afterwards. We extract the data from the region data frame. In our case, we have an ext size flag that will make sure that the test will be 20% and 80% will be for the training of the model. We use a random forest regressor from the Scikit Learn library. We fit the data and that is the training of the model through the model. fit the method with the independent variable and then make predictions with a model. predict with the test data. That is what we will use to test if our model performance is up to par. We found a 64% error in the model which means we had a correct prediction for the viability of the model we need more by improving our model and dataset.</a:t>
            </a:r>
          </a:p>
          <a:p>
            <a:endParaRPr lang="en-US">
              <a:cs typeface="Calibri"/>
            </a:endParaRPr>
          </a:p>
        </p:txBody>
      </p:sp>
      <p:sp>
        <p:nvSpPr>
          <p:cNvPr id="4" name="Espace réservé du numéro de diapositive 3"/>
          <p:cNvSpPr>
            <a:spLocks noGrp="1"/>
          </p:cNvSpPr>
          <p:nvPr>
            <p:ph type="sldNum" sz="quarter" idx="5"/>
          </p:nvPr>
        </p:nvSpPr>
        <p:spPr/>
        <p:txBody>
          <a:bodyPr/>
          <a:lstStyle/>
          <a:p>
            <a:fld id="{38F1A4A6-A5E3-48D2-9FFC-0C50894E3AAF}" type="slidenum">
              <a:rPr lang="fr-FR"/>
              <a:t>11</a:t>
            </a:fld>
            <a:endParaRPr lang="fr-FR"/>
          </a:p>
        </p:txBody>
      </p:sp>
    </p:spTree>
    <p:extLst>
      <p:ext uri="{BB962C8B-B14F-4D97-AF65-F5344CB8AC3E}">
        <p14:creationId xmlns:p14="http://schemas.microsoft.com/office/powerpoint/2010/main" val="4127281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In </a:t>
            </a:r>
            <a:r>
              <a:rPr lang="en-US" b="1" err="1"/>
              <a:t>our</a:t>
            </a:r>
            <a:r>
              <a:rPr lang="en-US" b="1"/>
              <a:t> </a:t>
            </a:r>
            <a:r>
              <a:rPr lang="en-US" b="1" err="1"/>
              <a:t>project</a:t>
            </a:r>
            <a:r>
              <a:rPr lang="en-US" b="1"/>
              <a:t> </a:t>
            </a:r>
            <a:r>
              <a:rPr lang="en-US" b="1" err="1"/>
              <a:t>we</a:t>
            </a:r>
            <a:r>
              <a:rPr lang="en-US" b="1"/>
              <a:t> </a:t>
            </a:r>
            <a:r>
              <a:rPr lang="en-US" b="1" err="1"/>
              <a:t>created</a:t>
            </a:r>
            <a:r>
              <a:rPr lang="en-US" b="1"/>
              <a:t> a machine </a:t>
            </a:r>
            <a:r>
              <a:rPr lang="en-US" b="1" err="1"/>
              <a:t>learning</a:t>
            </a:r>
            <a:r>
              <a:rPr lang="en-US" b="1"/>
              <a:t> model </a:t>
            </a:r>
            <a:r>
              <a:rPr lang="en-US" b="1" err="1"/>
              <a:t>using</a:t>
            </a:r>
            <a:r>
              <a:rPr lang="en-US" b="1"/>
              <a:t> python and a </a:t>
            </a:r>
            <a:r>
              <a:rPr lang="en-US" b="1" err="1"/>
              <a:t>selection</a:t>
            </a:r>
            <a:r>
              <a:rPr lang="en-US" b="1"/>
              <a:t> of </a:t>
            </a:r>
            <a:r>
              <a:rPr lang="en-US" b="1" err="1"/>
              <a:t>powerful</a:t>
            </a:r>
            <a:r>
              <a:rPr lang="en-US" b="1"/>
              <a:t> </a:t>
            </a:r>
            <a:r>
              <a:rPr lang="en-US" b="1" err="1"/>
              <a:t>libraries.Our</a:t>
            </a:r>
            <a:r>
              <a:rPr lang="en-US" b="1"/>
              <a:t> goal </a:t>
            </a:r>
            <a:r>
              <a:rPr lang="en-US" b="1" err="1"/>
              <a:t>is</a:t>
            </a:r>
            <a:r>
              <a:rPr lang="en-US" b="1"/>
              <a:t> to </a:t>
            </a:r>
            <a:r>
              <a:rPr lang="en-US" b="1" err="1"/>
              <a:t>predict</a:t>
            </a:r>
            <a:r>
              <a:rPr lang="en-US" b="1"/>
              <a:t> </a:t>
            </a:r>
            <a:r>
              <a:rPr lang="en-US" b="1" err="1"/>
              <a:t>maternal</a:t>
            </a:r>
            <a:r>
              <a:rPr lang="en-US" b="1"/>
              <a:t> </a:t>
            </a:r>
            <a:r>
              <a:rPr lang="en-US" b="1" err="1"/>
              <a:t>moterlity</a:t>
            </a:r>
            <a:r>
              <a:rPr lang="en-US" b="1"/>
              <a:t> rates per </a:t>
            </a:r>
            <a:r>
              <a:rPr lang="en-US" b="1" err="1"/>
              <a:t>region</a:t>
            </a:r>
            <a:r>
              <a:rPr lang="en-US" b="1"/>
              <a:t> in Benin by </a:t>
            </a:r>
            <a:r>
              <a:rPr lang="en-US" b="1" err="1"/>
              <a:t>combining</a:t>
            </a:r>
            <a:r>
              <a:rPr lang="en-US" b="1"/>
              <a:t> the power of python and </a:t>
            </a:r>
            <a:r>
              <a:rPr lang="en-US" b="1" err="1"/>
              <a:t>capabilities</a:t>
            </a:r>
            <a:r>
              <a:rPr lang="en-US" b="1"/>
              <a:t> of </a:t>
            </a:r>
            <a:r>
              <a:rPr lang="en-US" b="1" err="1"/>
              <a:t>pandas,matplotlib,seaborn</a:t>
            </a:r>
            <a:r>
              <a:rPr lang="en-US" b="1"/>
              <a:t> and </a:t>
            </a:r>
            <a:r>
              <a:rPr lang="en-US" b="1" err="1"/>
              <a:t>scikit</a:t>
            </a:r>
            <a:r>
              <a:rPr lang="en-US" b="1"/>
              <a:t> </a:t>
            </a:r>
            <a:r>
              <a:rPr lang="en-US" b="1" err="1"/>
              <a:t>learn</a:t>
            </a:r>
            <a:r>
              <a:rPr lang="en-US" b="1"/>
              <a:t> </a:t>
            </a:r>
            <a:endParaRPr lang="en-US" b="1">
              <a:cs typeface="Calibri" panose="020F0502020204030204"/>
            </a:endParaRPr>
          </a:p>
          <a:p>
            <a:br>
              <a:rPr lang="en-US" dirty="0">
                <a:cs typeface="+mn-lt"/>
              </a:rPr>
            </a:br>
            <a:endParaRPr lang="en-US"/>
          </a:p>
          <a:p>
            <a:br>
              <a:rPr lang="en-US" dirty="0">
                <a:cs typeface="+mn-lt"/>
              </a:rPr>
            </a:br>
            <a:endParaRPr lang="en-US"/>
          </a:p>
          <a:p>
            <a:r>
              <a:rPr lang="en-US"/>
              <a:t>There are several steps in building a machine learning model the first is to collect and clean the data this involves gathering data from different sources and ensuring its accuracy. Next, we define the feature and target variables The feature variables are the ones too. Make the predictions while the target is the variable we want to predict. The next step is to split theta data into two sets, attaining and test sets. The training set is used to train the model while the test set is used to evaluate its performance. Once the split is done we can train the model on the test data. Finally, we evaluate the model performance this involves using various metrics to see how the model performs </a:t>
            </a:r>
          </a:p>
          <a:p>
            <a:br>
              <a:rPr lang="en-US" dirty="0">
                <a:cs typeface="+mn-lt"/>
              </a:rPr>
            </a:br>
            <a:endParaRPr lang="en-US"/>
          </a:p>
          <a:p>
            <a:r>
              <a:rPr lang="en-US"/>
              <a:t>As we discussed earlier we are going to choose the future variables and target variables. Features are independent whereas target variables are dependent variables. For our case, we have the number of midwives per 10,000 individuals, access to water, and access to education whereas the target variable is the maternity mortality rate. So we split the data into two sets a training set and a test set. The X_train and y_train will be used to train the model while X_test and y_test will be used to test them afterwards. We extract the data from the region data frame. In our case, we have an ext size flag that will make sure that the test will be 20% and 80% will be for the training of the model. We use a random forest regressor from the Scikit Learn library. We fit the data and that is the training of the model through the model. fit the method with the independent variable and then make predictions with a model. predict with the test data. That is what we will use to test if our model performance is up to par. We found a 64% error in the model which means we had a correct prediction for the viability of the model we need more by improving our model and dataset.</a:t>
            </a:r>
            <a:endParaRPr lang="en-US">
              <a:cs typeface="Calibri" panose="020F0502020204030204"/>
            </a:endParaRPr>
          </a:p>
          <a:p>
            <a:endParaRPr lang="en-US" dirty="0">
              <a:cs typeface="Calibri"/>
            </a:endParaRPr>
          </a:p>
        </p:txBody>
      </p:sp>
      <p:sp>
        <p:nvSpPr>
          <p:cNvPr id="4" name="Slide Number Placeholder 3"/>
          <p:cNvSpPr>
            <a:spLocks noGrp="1"/>
          </p:cNvSpPr>
          <p:nvPr>
            <p:ph type="sldNum" sz="quarter" idx="5"/>
          </p:nvPr>
        </p:nvSpPr>
        <p:spPr/>
        <p:txBody>
          <a:bodyPr/>
          <a:lstStyle/>
          <a:p>
            <a:fld id="{38F1A4A6-A5E3-48D2-9FFC-0C50894E3AAF}" type="slidenum">
              <a:rPr lang="en-GB"/>
              <a:t>12</a:t>
            </a:fld>
            <a:endParaRPr lang="en-GB"/>
          </a:p>
        </p:txBody>
      </p:sp>
    </p:spTree>
    <p:extLst>
      <p:ext uri="{BB962C8B-B14F-4D97-AF65-F5344CB8AC3E}">
        <p14:creationId xmlns:p14="http://schemas.microsoft.com/office/powerpoint/2010/main" val="3813903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AD347D-5ACD-4C99-B74B-A9C85AD731AF}"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1034203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634514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4023965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Tree>
    <p:extLst>
      <p:ext uri="{BB962C8B-B14F-4D97-AF65-F5344CB8AC3E}">
        <p14:creationId xmlns:p14="http://schemas.microsoft.com/office/powerpoint/2010/main" val="4002487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213741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633107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31764855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1735012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1493595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74663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379972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796027F-7875-4030-9381-8BD8C4F21935}" type="datetimeFigureOut">
              <a:rPr lang="en-US" dirty="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711935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796027F-7875-4030-9381-8BD8C4F21935}" type="datetimeFigureOut">
              <a:rPr lang="en-US" dirty="0"/>
              <a:t>5/16/2023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1164095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Date Placeholder 2"/>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2477995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2018095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5/16/2023</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2601839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a:p>
        </p:txBody>
      </p:sp>
    </p:spTree>
    <p:extLst>
      <p:ext uri="{BB962C8B-B14F-4D97-AF65-F5344CB8AC3E}">
        <p14:creationId xmlns:p14="http://schemas.microsoft.com/office/powerpoint/2010/main" val="3876383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5/16/2023</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‹N°›</a:t>
            </a:fld>
            <a:endParaRPr lang="en-US"/>
          </a:p>
        </p:txBody>
      </p:sp>
    </p:spTree>
    <p:extLst>
      <p:ext uri="{BB962C8B-B14F-4D97-AF65-F5344CB8AC3E}">
        <p14:creationId xmlns:p14="http://schemas.microsoft.com/office/powerpoint/2010/main" val="2500823383"/>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diagramColors" Target="../diagrams/colors1.xml"/><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diagramQuickStyle" Target="../diagrams/quickStyle1.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png"/><Relationship Id="rId11" Type="http://schemas.openxmlformats.org/officeDocument/2006/relationships/diagramLayout" Target="../diagrams/layout1.xml"/><Relationship Id="rId5" Type="http://schemas.openxmlformats.org/officeDocument/2006/relationships/image" Target="../media/image1.jpeg"/><Relationship Id="rId15" Type="http://schemas.openxmlformats.org/officeDocument/2006/relationships/image" Target="../media/image8.png"/><Relationship Id="rId10" Type="http://schemas.openxmlformats.org/officeDocument/2006/relationships/diagramData" Target="../diagrams/data1.xml"/><Relationship Id="rId4" Type="http://schemas.openxmlformats.org/officeDocument/2006/relationships/notesSlide" Target="../notesSlides/notesSlide5.xml"/><Relationship Id="rId9" Type="http://schemas.openxmlformats.org/officeDocument/2006/relationships/image" Target="../media/image5.png"/><Relationship Id="rId14" Type="http://schemas.microsoft.com/office/2007/relationships/diagramDrawing" Target="../diagrams/drawing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8.png"/><Relationship Id="rId5" Type="http://schemas.openxmlformats.org/officeDocument/2006/relationships/image" Target="../media/image24.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8.png"/><Relationship Id="rId5" Type="http://schemas.openxmlformats.org/officeDocument/2006/relationships/image" Target="../media/image25.png"/><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8.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0.png"/><Relationship Id="rId5" Type="http://schemas.openxmlformats.org/officeDocument/2006/relationships/image" Target="../media/image9.png"/><Relationship Id="rId4" Type="http://schemas.microsoft.com/office/2018/10/relationships/comments" Target="../comments/modernComment_108_4D91DA7E.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13.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14.jpeg"/><Relationship Id="rId4" Type="http://schemas.openxmlformats.org/officeDocument/2006/relationships/notesSlide" Target="../notesSlides/notesSlide2.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7.m4a"/><Relationship Id="rId7" Type="http://schemas.openxmlformats.org/officeDocument/2006/relationships/image" Target="../media/image15.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audio" Target="../media/media7.m4a"/></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8.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3.png"/><Relationship Id="rId12" Type="http://schemas.openxmlformats.org/officeDocument/2006/relationships/image" Target="../media/image19.png"/><Relationship Id="rId17" Type="http://schemas.openxmlformats.org/officeDocument/2006/relationships/image" Target="../media/image8.png"/><Relationship Id="rId2" Type="http://schemas.openxmlformats.org/officeDocument/2006/relationships/audio" Target="../media/media10.mp3"/><Relationship Id="rId16" Type="http://schemas.openxmlformats.org/officeDocument/2006/relationships/image" Target="../media/image23.svg"/><Relationship Id="rId1" Type="http://schemas.microsoft.com/office/2007/relationships/media" Target="../media/media10.mp3"/><Relationship Id="rId6" Type="http://schemas.openxmlformats.org/officeDocument/2006/relationships/image" Target="../media/image2.png"/><Relationship Id="rId11" Type="http://schemas.openxmlformats.org/officeDocument/2006/relationships/image" Target="../media/image18.png"/><Relationship Id="rId5" Type="http://schemas.openxmlformats.org/officeDocument/2006/relationships/image" Target="../media/image1.jpe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notesSlide" Target="../notesSlides/notesSlide4.xml"/><Relationship Id="rId9" Type="http://schemas.openxmlformats.org/officeDocument/2006/relationships/image" Target="../media/image5.png"/><Relationship Id="rId1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6" name="Rectangle 22">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ctrTitle"/>
          </p:nvPr>
        </p:nvSpPr>
        <p:spPr>
          <a:xfrm>
            <a:off x="4349331" y="1209351"/>
            <a:ext cx="7566265" cy="4439923"/>
          </a:xfrm>
        </p:spPr>
        <p:txBody>
          <a:bodyPr>
            <a:normAutofit/>
          </a:bodyPr>
          <a:lstStyle/>
          <a:p>
            <a:pPr algn="ctr">
              <a:lnSpc>
                <a:spcPct val="90000"/>
              </a:lnSpc>
            </a:pPr>
            <a:r>
              <a:rPr lang="fr-FR" sz="3400" dirty="0">
                <a:solidFill>
                  <a:srgbClr val="EBEBEB"/>
                </a:solidFill>
                <a:latin typeface="Century Schoolbook"/>
                <a:cs typeface="Calibri Light"/>
              </a:rPr>
              <a:t>Etude de la mortalité maternelle au Bénin, pour améliorer la santé des femmes et l’intervention des ONG. </a:t>
            </a:r>
            <a:br>
              <a:rPr lang="fr-FR" sz="3400" dirty="0">
                <a:latin typeface="Century Schoolbook"/>
                <a:cs typeface="Calibri Light"/>
              </a:rPr>
            </a:br>
            <a:br>
              <a:rPr lang="fr-FR" sz="3400" dirty="0">
                <a:latin typeface="Century Schoolbook"/>
                <a:cs typeface="Calibri Light"/>
              </a:rPr>
            </a:br>
            <a:r>
              <a:rPr lang="fr-FR" sz="2200" dirty="0">
                <a:solidFill>
                  <a:srgbClr val="EBEBEB"/>
                </a:solidFill>
                <a:latin typeface="Century Schoolbook"/>
                <a:cs typeface="Calibri Light"/>
              </a:rPr>
              <a:t>WILSON </a:t>
            </a:r>
            <a:r>
              <a:rPr lang="fr-FR" sz="2200" dirty="0" err="1">
                <a:solidFill>
                  <a:srgbClr val="EBEBEB"/>
                </a:solidFill>
                <a:latin typeface="Century Schoolbook"/>
                <a:cs typeface="Calibri Light"/>
              </a:rPr>
              <a:t>Erell</a:t>
            </a:r>
            <a:r>
              <a:rPr lang="fr-FR" sz="2200" dirty="0">
                <a:solidFill>
                  <a:srgbClr val="EBEBEB"/>
                </a:solidFill>
                <a:latin typeface="Century Schoolbook"/>
                <a:cs typeface="Calibri Light"/>
              </a:rPr>
              <a:t> </a:t>
            </a:r>
            <a:br>
              <a:rPr lang="fr-FR" sz="2200" dirty="0">
                <a:latin typeface="Century Schoolbook"/>
                <a:cs typeface="Calibri Light"/>
              </a:rPr>
            </a:br>
            <a:r>
              <a:rPr lang="fr-FR" sz="2200" dirty="0">
                <a:solidFill>
                  <a:srgbClr val="EBEBEB"/>
                </a:solidFill>
                <a:latin typeface="Century Schoolbook"/>
                <a:ea typeface="+mj-lt"/>
                <a:cs typeface="+mj-lt"/>
              </a:rPr>
              <a:t>ASYC CATTAN</a:t>
            </a:r>
            <a:r>
              <a:rPr lang="fr-FR" sz="2200" dirty="0">
                <a:solidFill>
                  <a:srgbClr val="EBEBEB"/>
                </a:solidFill>
                <a:latin typeface="Century Schoolbook"/>
                <a:cs typeface="Calibri Light"/>
              </a:rPr>
              <a:t> Whitney</a:t>
            </a:r>
            <a:br>
              <a:rPr lang="fr-FR" sz="2200" dirty="0">
                <a:latin typeface="Century Schoolbook"/>
                <a:cs typeface="Calibri Light"/>
              </a:rPr>
            </a:br>
            <a:r>
              <a:rPr lang="fr-FR" sz="2200" dirty="0">
                <a:latin typeface="Century Schoolbook"/>
                <a:cs typeface="Calibri Light"/>
              </a:rPr>
              <a:t>GURA </a:t>
            </a:r>
            <a:r>
              <a:rPr lang="fr-FR" sz="2200" dirty="0" err="1">
                <a:latin typeface="Century Schoolbook"/>
                <a:cs typeface="Calibri Light"/>
              </a:rPr>
              <a:t>Jaffar</a:t>
            </a:r>
            <a:r>
              <a:rPr lang="fr-FR" sz="2200" dirty="0">
                <a:latin typeface="Century Schoolbook"/>
                <a:cs typeface="Calibri Light"/>
              </a:rPr>
              <a:t> </a:t>
            </a:r>
            <a:br>
              <a:rPr lang="fr-FR" sz="2200" dirty="0">
                <a:latin typeface="Century Schoolbook"/>
                <a:cs typeface="Calibri Light"/>
              </a:rPr>
            </a:br>
            <a:r>
              <a:rPr lang="fr-FR" sz="2200" dirty="0">
                <a:latin typeface="Century Schoolbook"/>
                <a:cs typeface="Calibri Light"/>
              </a:rPr>
              <a:t>CHOI Victoire</a:t>
            </a:r>
            <a:br>
              <a:rPr lang="fr-FR" sz="3400" dirty="0">
                <a:latin typeface="Century Schoolbook"/>
                <a:cs typeface="Calibri Light"/>
              </a:rPr>
            </a:br>
            <a:endParaRPr lang="fr-FR" sz="3400">
              <a:solidFill>
                <a:srgbClr val="EBEBEB"/>
              </a:solidFill>
              <a:latin typeface="Century Schoolbook"/>
              <a:cs typeface="Calibri Light"/>
            </a:endParaRPr>
          </a:p>
        </p:txBody>
      </p:sp>
      <p:sp>
        <p:nvSpPr>
          <p:cNvPr id="3" name="Sous-titre 2"/>
          <p:cNvSpPr>
            <a:spLocks noGrp="1"/>
          </p:cNvSpPr>
          <p:nvPr>
            <p:ph type="subTitle" idx="1"/>
          </p:nvPr>
        </p:nvSpPr>
        <p:spPr>
          <a:xfrm>
            <a:off x="7917290" y="272104"/>
            <a:ext cx="3150639" cy="266109"/>
          </a:xfrm>
        </p:spPr>
        <p:txBody>
          <a:bodyPr vert="horz" lIns="91440" tIns="45720" rIns="91440" bIns="45720" rtlCol="0">
            <a:normAutofit fontScale="70000" lnSpcReduction="20000"/>
          </a:bodyPr>
          <a:lstStyle/>
          <a:p>
            <a:r>
              <a:rPr lang="fr-FR">
                <a:solidFill>
                  <a:schemeClr val="tx2">
                    <a:lumMod val="40000"/>
                    <a:lumOff val="60000"/>
                  </a:schemeClr>
                </a:solidFill>
                <a:cs typeface="Calibri"/>
              </a:rPr>
              <a:t>Projet UE Data Sciences</a:t>
            </a:r>
          </a:p>
        </p:txBody>
      </p:sp>
      <p:sp>
        <p:nvSpPr>
          <p:cNvPr id="25"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14" name="Picture 13" descr="main tenant une balle">
            <a:extLst>
              <a:ext uri="{FF2B5EF4-FFF2-40B4-BE49-F238E27FC236}">
                <a16:creationId xmlns:a16="http://schemas.microsoft.com/office/drawing/2014/main" id="{854EAE11-0323-65BF-66C8-4E2159722D2F}"/>
              </a:ext>
            </a:extLst>
          </p:cNvPr>
          <p:cNvPicPr>
            <a:picLocks noChangeAspect="1"/>
          </p:cNvPicPr>
          <p:nvPr/>
        </p:nvPicPr>
        <p:blipFill rotWithShape="1">
          <a:blip r:embed="rId5"/>
          <a:srcRect l="31143" r="25397"/>
          <a:stretch/>
        </p:blipFill>
        <p:spPr>
          <a:xfrm>
            <a:off x="20" y="10"/>
            <a:ext cx="4481944" cy="6857990"/>
          </a:xfrm>
          <a:custGeom>
            <a:avLst/>
            <a:gdLst/>
            <a:ahLst/>
            <a:cxnLst/>
            <a:rect l="l" t="t" r="r" b="b"/>
            <a:pathLst>
              <a:path w="4481964" h="6858000">
                <a:moveTo>
                  <a:pt x="0" y="0"/>
                </a:moveTo>
                <a:lnTo>
                  <a:pt x="3137249" y="0"/>
                </a:ln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0" y="6858000"/>
                </a:lnTo>
                <a:close/>
              </a:path>
            </a:pathLst>
          </a:custGeom>
        </p:spPr>
      </p:pic>
      <p:sp>
        <p:nvSpPr>
          <p:cNvPr id="27" name="Rectangle 26">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Image 5" descr="Une image contenant logo&#10;&#10;Description générée automatiquement">
            <a:extLst>
              <a:ext uri="{FF2B5EF4-FFF2-40B4-BE49-F238E27FC236}">
                <a16:creationId xmlns:a16="http://schemas.microsoft.com/office/drawing/2014/main" id="{DBECA46F-9C80-9AE9-56DC-ED069C0E6534}"/>
              </a:ext>
            </a:extLst>
          </p:cNvPr>
          <p:cNvPicPr>
            <a:picLocks noChangeAspect="1"/>
          </p:cNvPicPr>
          <p:nvPr/>
        </p:nvPicPr>
        <p:blipFill>
          <a:blip r:embed="rId6"/>
          <a:stretch>
            <a:fillRect/>
          </a:stretch>
        </p:blipFill>
        <p:spPr>
          <a:xfrm>
            <a:off x="10047668" y="6233649"/>
            <a:ext cx="2034862" cy="551096"/>
          </a:xfrm>
          <a:prstGeom prst="rect">
            <a:avLst/>
          </a:prstGeom>
        </p:spPr>
      </p:pic>
      <p:pic>
        <p:nvPicPr>
          <p:cNvPr id="6" name="Université Paris-Saclay 17">
            <a:hlinkClick r:id="" action="ppaction://media"/>
            <a:extLst>
              <a:ext uri="{FF2B5EF4-FFF2-40B4-BE49-F238E27FC236}">
                <a16:creationId xmlns:a16="http://schemas.microsoft.com/office/drawing/2014/main" id="{C3644E47-E404-93BC-1569-E7A4A884674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33216" y="416927"/>
            <a:ext cx="710198" cy="730250"/>
          </a:xfrm>
          <a:prstGeom prst="rect">
            <a:avLst/>
          </a:prstGeom>
        </p:spPr>
      </p:pic>
    </p:spTree>
    <p:extLst>
      <p:ext uri="{BB962C8B-B14F-4D97-AF65-F5344CB8AC3E}">
        <p14:creationId xmlns:p14="http://schemas.microsoft.com/office/powerpoint/2010/main" val="3784089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 fill="hold"/>
                                        <p:tgtEl>
                                          <p:spTgt spid="6"/>
                                        </p:tgtEl>
                                      </p:cBhvr>
                                    </p:cmd>
                                  </p:childTnLst>
                                </p:cTn>
                              </p:par>
                            </p:childTnLst>
                          </p:cTn>
                        </p:par>
                      </p:childTnLst>
                    </p:cTn>
                  </p:par>
                </p:childTnLst>
              </p:cTn>
              <p:nextCondLst>
                <p:cond evt="onClick" delay="0">
                  <p:tgtEl>
                    <p:spTgt spid="6"/>
                  </p:tgtEl>
                </p:cond>
              </p:nextCondLst>
            </p:seq>
            <p:audio>
              <p:cMediaNode>
                <p:cTn id="16" fill="hold" display="0">
                  <p:stCondLst>
                    <p:cond delay="indefinite"/>
                  </p:stCondLst>
                  <p:endCondLst>
                    <p:cond evt="onStopAudio" delay="0">
                      <p:tgtEl>
                        <p:sldTgt/>
                      </p:tgtEl>
                    </p:cond>
                  </p:endCondLst>
                </p:cTn>
                <p:tgtEl>
                  <p:spTgt spid="6"/>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5">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1B8F9CB-890B-4CB8-B503-188A763E2FC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5" name="Picture 24">
            <a:extLst>
              <a:ext uri="{FF2B5EF4-FFF2-40B4-BE49-F238E27FC236}">
                <a16:creationId xmlns:a16="http://schemas.microsoft.com/office/drawing/2014/main" id="{AA632AB4-3837-4FD0-8B62-0A18B573F4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27" name="Oval 26">
            <a:extLst>
              <a:ext uri="{FF2B5EF4-FFF2-40B4-BE49-F238E27FC236}">
                <a16:creationId xmlns:a16="http://schemas.microsoft.com/office/drawing/2014/main" id="{C393B4A7-6ABF-423D-A762-3CDB4897A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29" name="Picture 28">
            <a:extLst>
              <a:ext uri="{FF2B5EF4-FFF2-40B4-BE49-F238E27FC236}">
                <a16:creationId xmlns:a16="http://schemas.microsoft.com/office/drawing/2014/main" id="{9CD2319A-6FA9-4EFB-9EDF-7304467425E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8">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1" name="Picture 30">
            <a:extLst>
              <a:ext uri="{FF2B5EF4-FFF2-40B4-BE49-F238E27FC236}">
                <a16:creationId xmlns:a16="http://schemas.microsoft.com/office/drawing/2014/main" id="{D1692A93-3514-4486-8B67-CCA4E0259B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9">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3" name="Rectangle 32">
            <a:extLst>
              <a:ext uri="{FF2B5EF4-FFF2-40B4-BE49-F238E27FC236}">
                <a16:creationId xmlns:a16="http://schemas.microsoft.com/office/drawing/2014/main" id="{01AD250C-F2EA-449F-9B14-DF5BB674C5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2" name="Diagramme 2">
            <a:extLst>
              <a:ext uri="{FF2B5EF4-FFF2-40B4-BE49-F238E27FC236}">
                <a16:creationId xmlns:a16="http://schemas.microsoft.com/office/drawing/2014/main" id="{3B193E53-EA47-EC7A-B81F-A280AAAFEBB7}"/>
              </a:ext>
            </a:extLst>
          </p:cNvPr>
          <p:cNvGraphicFramePr/>
          <p:nvPr>
            <p:extLst>
              <p:ext uri="{D42A27DB-BD31-4B8C-83A1-F6EECF244321}">
                <p14:modId xmlns:p14="http://schemas.microsoft.com/office/powerpoint/2010/main" val="3034361103"/>
              </p:ext>
            </p:extLst>
          </p:nvPr>
        </p:nvGraphicFramePr>
        <p:xfrm>
          <a:off x="1622655" y="1489056"/>
          <a:ext cx="9404352" cy="405643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13" name="University of Paris-Saclay 18">
            <a:hlinkClick r:id="" action="ppaction://media"/>
            <a:extLst>
              <a:ext uri="{FF2B5EF4-FFF2-40B4-BE49-F238E27FC236}">
                <a16:creationId xmlns:a16="http://schemas.microsoft.com/office/drawing/2014/main" id="{4607F66F-434D-DB41-22D1-77842812FB9B}"/>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0436931" y="425098"/>
            <a:ext cx="680862" cy="673806"/>
          </a:xfrm>
          <a:prstGeom prst="rect">
            <a:avLst/>
          </a:prstGeom>
        </p:spPr>
      </p:pic>
    </p:spTree>
    <p:extLst>
      <p:ext uri="{BB962C8B-B14F-4D97-AF65-F5344CB8AC3E}">
        <p14:creationId xmlns:p14="http://schemas.microsoft.com/office/powerpoint/2010/main" val="5687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3"/>
                                        </p:tgtEl>
                                      </p:cBhvr>
                                    </p:cmd>
                                  </p:childTnLst>
                                </p:cTn>
                              </p:par>
                            </p:childTnLst>
                          </p:cTn>
                        </p:par>
                      </p:childTnLst>
                    </p:cTn>
                  </p:par>
                </p:childTnLst>
              </p:cTn>
              <p:nextCondLst>
                <p:cond evt="onClick" delay="0">
                  <p:tgtEl>
                    <p:spTgt spid="13"/>
                  </p:tgtEl>
                </p:cond>
              </p:nextCondLst>
            </p:seq>
            <p:audio>
              <p:cMediaNode>
                <p:cTn id="7" fill="hold" display="0">
                  <p:stCondLst>
                    <p:cond delay="indefinite"/>
                  </p:stCondLst>
                  <p:endCondLst>
                    <p:cond evt="onStopAudio" delay="0">
                      <p:tgtEl>
                        <p:sldTgt/>
                      </p:tgtEl>
                    </p:cond>
                  </p:endCondLst>
                </p:cTn>
                <p:tgtEl>
                  <p:spTgt spid="1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63EF0-53D6-CA9F-EDA1-C452EC05A494}"/>
              </a:ext>
            </a:extLst>
          </p:cNvPr>
          <p:cNvSpPr>
            <a:spLocks noGrp="1"/>
          </p:cNvSpPr>
          <p:nvPr>
            <p:ph type="title"/>
          </p:nvPr>
        </p:nvSpPr>
        <p:spPr/>
        <p:txBody>
          <a:bodyPr/>
          <a:lstStyle/>
          <a:p>
            <a:pPr algn="ctr"/>
            <a:r>
              <a:rPr lang="en-US" err="1">
                <a:ea typeface="+mj-lt"/>
                <a:cs typeface="+mj-lt"/>
              </a:rPr>
              <a:t>Apprentissage</a:t>
            </a:r>
            <a:r>
              <a:rPr lang="en-US">
                <a:ea typeface="+mj-lt"/>
                <a:cs typeface="+mj-lt"/>
              </a:rPr>
              <a:t> </a:t>
            </a:r>
            <a:r>
              <a:rPr lang="en-US" err="1">
                <a:ea typeface="+mj-lt"/>
                <a:cs typeface="+mj-lt"/>
              </a:rPr>
              <a:t>automatique</a:t>
            </a:r>
            <a:endParaRPr lang="en-US"/>
          </a:p>
        </p:txBody>
      </p:sp>
      <p:pic>
        <p:nvPicPr>
          <p:cNvPr id="5" name="Picture 6" descr="Text&#10;&#10;Description automatically generated">
            <a:extLst>
              <a:ext uri="{FF2B5EF4-FFF2-40B4-BE49-F238E27FC236}">
                <a16:creationId xmlns:a16="http://schemas.microsoft.com/office/drawing/2014/main" id="{0835B05B-3C70-D06C-A6CC-044B7D75D7F5}"/>
              </a:ext>
            </a:extLst>
          </p:cNvPr>
          <p:cNvPicPr>
            <a:picLocks noGrp="1" noChangeAspect="1"/>
          </p:cNvPicPr>
          <p:nvPr>
            <p:ph idx="1"/>
          </p:nvPr>
        </p:nvPicPr>
        <p:blipFill>
          <a:blip r:embed="rId5"/>
          <a:stretch>
            <a:fillRect/>
          </a:stretch>
        </p:blipFill>
        <p:spPr>
          <a:xfrm>
            <a:off x="1655949" y="1860568"/>
            <a:ext cx="8876996" cy="4195481"/>
          </a:xfrm>
        </p:spPr>
      </p:pic>
      <p:sp>
        <p:nvSpPr>
          <p:cNvPr id="4" name="TextBox 3">
            <a:extLst>
              <a:ext uri="{FF2B5EF4-FFF2-40B4-BE49-F238E27FC236}">
                <a16:creationId xmlns:a16="http://schemas.microsoft.com/office/drawing/2014/main" id="{4781CDE6-18E2-6742-2417-CEFAC89615C5}"/>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rgbClr val="569CD6"/>
              </a:solidFill>
              <a:latin typeface="Menlo"/>
            </a:endParaRPr>
          </a:p>
        </p:txBody>
      </p:sp>
      <p:pic>
        <p:nvPicPr>
          <p:cNvPr id="3" name="University of Paris-Saclay 19">
            <a:hlinkClick r:id="" action="ppaction://media"/>
            <a:extLst>
              <a:ext uri="{FF2B5EF4-FFF2-40B4-BE49-F238E27FC236}">
                <a16:creationId xmlns:a16="http://schemas.microsoft.com/office/drawing/2014/main" id="{D9DABFFB-E60F-EC99-F07D-9ACBB424FE9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58098" y="453320"/>
            <a:ext cx="645584" cy="659695"/>
          </a:xfrm>
          <a:prstGeom prst="rect">
            <a:avLst/>
          </a:prstGeom>
        </p:spPr>
      </p:pic>
    </p:spTree>
    <p:extLst>
      <p:ext uri="{BB962C8B-B14F-4D97-AF65-F5344CB8AC3E}">
        <p14:creationId xmlns:p14="http://schemas.microsoft.com/office/powerpoint/2010/main" val="40510422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63EF0-53D6-CA9F-EDA1-C452EC05A494}"/>
              </a:ext>
            </a:extLst>
          </p:cNvPr>
          <p:cNvSpPr>
            <a:spLocks noGrp="1"/>
          </p:cNvSpPr>
          <p:nvPr>
            <p:ph type="title"/>
          </p:nvPr>
        </p:nvSpPr>
        <p:spPr/>
        <p:txBody>
          <a:bodyPr/>
          <a:lstStyle/>
          <a:p>
            <a:pPr algn="ctr"/>
            <a:r>
              <a:rPr lang="en-US" err="1">
                <a:ea typeface="+mj-lt"/>
                <a:cs typeface="+mj-lt"/>
              </a:rPr>
              <a:t>Apprentissage</a:t>
            </a:r>
            <a:r>
              <a:rPr lang="en-US">
                <a:ea typeface="+mj-lt"/>
                <a:cs typeface="+mj-lt"/>
              </a:rPr>
              <a:t> </a:t>
            </a:r>
            <a:r>
              <a:rPr lang="en-US" err="1">
                <a:ea typeface="+mj-lt"/>
                <a:cs typeface="+mj-lt"/>
              </a:rPr>
              <a:t>automatique</a:t>
            </a:r>
            <a:endParaRPr lang="en-US"/>
          </a:p>
        </p:txBody>
      </p:sp>
      <p:pic>
        <p:nvPicPr>
          <p:cNvPr id="5" name="Picture 6" descr="Graphical user interface, text, application&#10;&#10;Description automatically generated">
            <a:extLst>
              <a:ext uri="{FF2B5EF4-FFF2-40B4-BE49-F238E27FC236}">
                <a16:creationId xmlns:a16="http://schemas.microsoft.com/office/drawing/2014/main" id="{0835B05B-3C70-D06C-A6CC-044B7D75D7F5}"/>
              </a:ext>
            </a:extLst>
          </p:cNvPr>
          <p:cNvPicPr>
            <a:picLocks noGrp="1" noChangeAspect="1"/>
          </p:cNvPicPr>
          <p:nvPr>
            <p:ph idx="1"/>
          </p:nvPr>
        </p:nvPicPr>
        <p:blipFill>
          <a:blip r:embed="rId5"/>
          <a:stretch>
            <a:fillRect/>
          </a:stretch>
        </p:blipFill>
        <p:spPr>
          <a:xfrm>
            <a:off x="1439661" y="1858519"/>
            <a:ext cx="9316970" cy="3740898"/>
          </a:xfrm>
        </p:spPr>
      </p:pic>
      <p:sp>
        <p:nvSpPr>
          <p:cNvPr id="4" name="TextBox 3">
            <a:extLst>
              <a:ext uri="{FF2B5EF4-FFF2-40B4-BE49-F238E27FC236}">
                <a16:creationId xmlns:a16="http://schemas.microsoft.com/office/drawing/2014/main" id="{4781CDE6-18E2-6742-2417-CEFAC89615C5}"/>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rgbClr val="569CD6"/>
              </a:solidFill>
              <a:latin typeface="Menlo"/>
            </a:endParaRPr>
          </a:p>
        </p:txBody>
      </p:sp>
      <p:pic>
        <p:nvPicPr>
          <p:cNvPr id="3" name="University of Paris-Saclay 20">
            <a:hlinkClick r:id="" action="ppaction://media"/>
            <a:extLst>
              <a:ext uri="{FF2B5EF4-FFF2-40B4-BE49-F238E27FC236}">
                <a16:creationId xmlns:a16="http://schemas.microsoft.com/office/drawing/2014/main" id="{7B44CF2D-C393-CCF8-32AB-986FC9D42AE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72208" y="573264"/>
            <a:ext cx="659695" cy="575029"/>
          </a:xfrm>
          <a:prstGeom prst="rect">
            <a:avLst/>
          </a:prstGeom>
        </p:spPr>
      </p:pic>
    </p:spTree>
    <p:extLst>
      <p:ext uri="{BB962C8B-B14F-4D97-AF65-F5344CB8AC3E}">
        <p14:creationId xmlns:p14="http://schemas.microsoft.com/office/powerpoint/2010/main" val="1510265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A321D1-659E-3F40-1032-FFF217B69EE1}"/>
              </a:ext>
            </a:extLst>
          </p:cNvPr>
          <p:cNvSpPr>
            <a:spLocks noGrp="1"/>
          </p:cNvSpPr>
          <p:nvPr>
            <p:ph type="title"/>
          </p:nvPr>
        </p:nvSpPr>
        <p:spPr>
          <a:xfrm>
            <a:off x="646111" y="452718"/>
            <a:ext cx="5813738" cy="1389334"/>
          </a:xfrm>
        </p:spPr>
        <p:txBody>
          <a:bodyPr/>
          <a:lstStyle/>
          <a:p>
            <a:r>
              <a:rPr lang="fr-FR"/>
              <a:t>N'hésitez pas à visiter notre site ...</a:t>
            </a:r>
          </a:p>
        </p:txBody>
      </p:sp>
      <p:sp>
        <p:nvSpPr>
          <p:cNvPr id="4" name="ZoneTexte 3">
            <a:extLst>
              <a:ext uri="{FF2B5EF4-FFF2-40B4-BE49-F238E27FC236}">
                <a16:creationId xmlns:a16="http://schemas.microsoft.com/office/drawing/2014/main" id="{0E52701B-68CB-D3AF-7098-81C1D6BC6C02}"/>
              </a:ext>
            </a:extLst>
          </p:cNvPr>
          <p:cNvSpPr txBox="1"/>
          <p:nvPr/>
        </p:nvSpPr>
        <p:spPr>
          <a:xfrm>
            <a:off x="771922" y="1931831"/>
            <a:ext cx="736242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200">
                <a:solidFill>
                  <a:srgbClr val="FFFFFF"/>
                </a:solidFill>
                <a:ea typeface="+mn-lt"/>
                <a:cs typeface="+mn-lt"/>
              </a:rPr>
              <a:t>https</a:t>
            </a:r>
            <a:r>
              <a:rPr lang="fr-FR" sz="1200">
                <a:ea typeface="+mn-lt"/>
                <a:cs typeface="+mn-lt"/>
              </a:rPr>
              <a:t>://mortalite-des-femmes-au-benin.webnode.page</a:t>
            </a:r>
            <a:endParaRPr lang="fr-FR">
              <a:ea typeface="+mn-lt"/>
              <a:cs typeface="+mn-lt"/>
            </a:endParaRPr>
          </a:p>
        </p:txBody>
      </p:sp>
      <p:sp>
        <p:nvSpPr>
          <p:cNvPr id="11" name="Rectangle 10">
            <a:extLst>
              <a:ext uri="{FF2B5EF4-FFF2-40B4-BE49-F238E27FC236}">
                <a16:creationId xmlns:a16="http://schemas.microsoft.com/office/drawing/2014/main" id="{0CA643B7-43FF-5B39-A86F-E139601D3312}"/>
              </a:ext>
            </a:extLst>
          </p:cNvPr>
          <p:cNvSpPr/>
          <p:nvPr/>
        </p:nvSpPr>
        <p:spPr>
          <a:xfrm>
            <a:off x="3639844" y="2352582"/>
            <a:ext cx="1671961" cy="25153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10" descr="Une image contenant Site web&#10;&#10;Description générée automatiquement">
            <a:extLst>
              <a:ext uri="{FF2B5EF4-FFF2-40B4-BE49-F238E27FC236}">
                <a16:creationId xmlns:a16="http://schemas.microsoft.com/office/drawing/2014/main" id="{F2F8FAEB-1069-1C7C-0497-D5442C7C339D}"/>
              </a:ext>
            </a:extLst>
          </p:cNvPr>
          <p:cNvPicPr>
            <a:picLocks noChangeAspect="1"/>
          </p:cNvPicPr>
          <p:nvPr/>
        </p:nvPicPr>
        <p:blipFill>
          <a:blip r:embed="rId4"/>
          <a:stretch>
            <a:fillRect/>
          </a:stretch>
        </p:blipFill>
        <p:spPr>
          <a:xfrm>
            <a:off x="769231" y="2307344"/>
            <a:ext cx="5621043" cy="4217199"/>
          </a:xfrm>
          <a:prstGeom prst="rect">
            <a:avLst/>
          </a:prstGeom>
        </p:spPr>
      </p:pic>
      <p:pic>
        <p:nvPicPr>
          <p:cNvPr id="14" name="Image 14" descr="Une image contenant Site web&#10;&#10;Description générée automatiquement">
            <a:extLst>
              <a:ext uri="{FF2B5EF4-FFF2-40B4-BE49-F238E27FC236}">
                <a16:creationId xmlns:a16="http://schemas.microsoft.com/office/drawing/2014/main" id="{531D3F40-AC54-D39F-9AF8-07C471F2F6D6}"/>
              </a:ext>
            </a:extLst>
          </p:cNvPr>
          <p:cNvPicPr>
            <a:picLocks noChangeAspect="1"/>
          </p:cNvPicPr>
          <p:nvPr/>
        </p:nvPicPr>
        <p:blipFill>
          <a:blip r:embed="rId5"/>
          <a:stretch>
            <a:fillRect/>
          </a:stretch>
        </p:blipFill>
        <p:spPr>
          <a:xfrm>
            <a:off x="6592665" y="4083180"/>
            <a:ext cx="3759200" cy="2442865"/>
          </a:xfrm>
          <a:prstGeom prst="rect">
            <a:avLst/>
          </a:prstGeom>
        </p:spPr>
      </p:pic>
      <p:pic>
        <p:nvPicPr>
          <p:cNvPr id="16" name="Image 16" descr="Une image contenant diagramme&#10;&#10;Description générée automatiquement">
            <a:extLst>
              <a:ext uri="{FF2B5EF4-FFF2-40B4-BE49-F238E27FC236}">
                <a16:creationId xmlns:a16="http://schemas.microsoft.com/office/drawing/2014/main" id="{61E07EC0-364D-E381-34D6-A0DE55C21C68}"/>
              </a:ext>
            </a:extLst>
          </p:cNvPr>
          <p:cNvPicPr>
            <a:picLocks noChangeAspect="1"/>
          </p:cNvPicPr>
          <p:nvPr/>
        </p:nvPicPr>
        <p:blipFill>
          <a:blip r:embed="rId6"/>
          <a:stretch>
            <a:fillRect/>
          </a:stretch>
        </p:blipFill>
        <p:spPr>
          <a:xfrm>
            <a:off x="6571672" y="693609"/>
            <a:ext cx="5063837" cy="3392599"/>
          </a:xfrm>
          <a:prstGeom prst="rect">
            <a:avLst/>
          </a:prstGeom>
        </p:spPr>
      </p:pic>
      <p:pic>
        <p:nvPicPr>
          <p:cNvPr id="3" name="Université Paris-Saclay 26">
            <a:hlinkClick r:id="" action="ppaction://media"/>
            <a:extLst>
              <a:ext uri="{FF2B5EF4-FFF2-40B4-BE49-F238E27FC236}">
                <a16:creationId xmlns:a16="http://schemas.microsoft.com/office/drawing/2014/main" id="{EDBFA37B-75E4-97A4-B4A9-9DA58BD1BC2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70348" y="116358"/>
            <a:ext cx="621393" cy="529283"/>
          </a:xfrm>
          <a:prstGeom prst="rect">
            <a:avLst/>
          </a:prstGeom>
        </p:spPr>
      </p:pic>
    </p:spTree>
    <p:extLst>
      <p:ext uri="{BB962C8B-B14F-4D97-AF65-F5344CB8AC3E}">
        <p14:creationId xmlns:p14="http://schemas.microsoft.com/office/powerpoint/2010/main" val="35118880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6AF754-11FB-3128-A776-DC7E6B2CA23B}"/>
              </a:ext>
            </a:extLst>
          </p:cNvPr>
          <p:cNvSpPr>
            <a:spLocks noGrp="1"/>
          </p:cNvSpPr>
          <p:nvPr>
            <p:ph type="title"/>
          </p:nvPr>
        </p:nvSpPr>
        <p:spPr/>
        <p:txBody>
          <a:bodyPr/>
          <a:lstStyle/>
          <a:p>
            <a:pPr algn="ctr"/>
            <a:r>
              <a:rPr lang="fr-FR">
                <a:cs typeface="Calibri Light"/>
              </a:rPr>
              <a:t>Conclusion</a:t>
            </a:r>
            <a:endParaRPr lang="fr-FR">
              <a:ea typeface="Calibri Light" panose="020F0302020204030204"/>
              <a:cs typeface="Calibri Light" panose="020F0302020204030204"/>
            </a:endParaRPr>
          </a:p>
        </p:txBody>
      </p:sp>
      <p:sp>
        <p:nvSpPr>
          <p:cNvPr id="17" name="Espace réservé du contenu 16">
            <a:extLst>
              <a:ext uri="{FF2B5EF4-FFF2-40B4-BE49-F238E27FC236}">
                <a16:creationId xmlns:a16="http://schemas.microsoft.com/office/drawing/2014/main" id="{7854D47F-6893-D9C9-397D-41A85D4CF017}"/>
              </a:ext>
            </a:extLst>
          </p:cNvPr>
          <p:cNvSpPr>
            <a:spLocks noGrp="1"/>
          </p:cNvSpPr>
          <p:nvPr>
            <p:ph idx="1"/>
          </p:nvPr>
        </p:nvSpPr>
        <p:spPr>
          <a:xfrm>
            <a:off x="1103312" y="2052918"/>
            <a:ext cx="8946541" cy="2921853"/>
          </a:xfrm>
        </p:spPr>
        <p:txBody>
          <a:bodyPr vert="horz" lIns="91440" tIns="45720" rIns="91440" bIns="45720" rtlCol="0" anchor="t">
            <a:normAutofit/>
          </a:bodyPr>
          <a:lstStyle/>
          <a:p>
            <a:r>
              <a:rPr lang="fr-FR" u="sng"/>
              <a:t>Base de données</a:t>
            </a:r>
            <a:r>
              <a:rPr lang="fr-FR"/>
              <a:t> : </a:t>
            </a:r>
            <a:r>
              <a:rPr lang="fr-FR" b="1"/>
              <a:t>suivi épidémiologie</a:t>
            </a:r>
            <a:r>
              <a:rPr lang="fr-FR"/>
              <a:t> en continu et en temps réel. </a:t>
            </a:r>
          </a:p>
          <a:p>
            <a:pPr>
              <a:buClr>
                <a:srgbClr val="8AD0D6"/>
              </a:buClr>
            </a:pPr>
            <a:r>
              <a:rPr lang="fr-FR" u="sng"/>
              <a:t>Analyse statistique</a:t>
            </a:r>
            <a:r>
              <a:rPr lang="fr-FR"/>
              <a:t> : lien entre la région de décès des femmes et les </a:t>
            </a:r>
            <a:r>
              <a:rPr lang="fr-FR" b="1"/>
              <a:t>effectifs de sage-femmes</a:t>
            </a:r>
            <a:r>
              <a:rPr lang="fr-FR"/>
              <a:t> pour 100 000 habitants. </a:t>
            </a:r>
          </a:p>
          <a:p>
            <a:pPr>
              <a:buClr>
                <a:srgbClr val="8AD0D6"/>
              </a:buClr>
            </a:pPr>
            <a:r>
              <a:rPr lang="fr-FR" u="sng"/>
              <a:t>Carte interactive</a:t>
            </a:r>
            <a:r>
              <a:rPr lang="fr-FR"/>
              <a:t> : importance des </a:t>
            </a:r>
            <a:r>
              <a:rPr lang="fr-FR" b="1"/>
              <a:t>sage-femmes diplômées d'Etat</a:t>
            </a:r>
            <a:r>
              <a:rPr lang="fr-FR"/>
              <a:t> dans l'accès aux soins.</a:t>
            </a:r>
          </a:p>
          <a:p>
            <a:pPr>
              <a:buClr>
                <a:srgbClr val="8AD0D6"/>
              </a:buClr>
            </a:pPr>
            <a:r>
              <a:rPr lang="fr-FR" u="sng"/>
              <a:t>Apprentissage automatique</a:t>
            </a:r>
            <a:r>
              <a:rPr lang="fr-FR"/>
              <a:t> : </a:t>
            </a:r>
            <a:r>
              <a:rPr lang="fr-FR" b="1"/>
              <a:t>prédictions </a:t>
            </a:r>
            <a:r>
              <a:rPr lang="fr-FR"/>
              <a:t>de la variation du taux de mortalité en fonction des actions et décisions mises en place.</a:t>
            </a:r>
          </a:p>
          <a:p>
            <a:pPr>
              <a:buClr>
                <a:srgbClr val="8AD0D6"/>
              </a:buClr>
            </a:pPr>
            <a:endParaRPr lang="fr-FR"/>
          </a:p>
        </p:txBody>
      </p:sp>
      <p:pic>
        <p:nvPicPr>
          <p:cNvPr id="18" name="conclusion">
            <a:hlinkClick r:id="" action="ppaction://media"/>
            <a:extLst>
              <a:ext uri="{FF2B5EF4-FFF2-40B4-BE49-F238E27FC236}">
                <a16:creationId xmlns:a16="http://schemas.microsoft.com/office/drawing/2014/main" id="{27894E0D-504A-FC3C-5BB4-8A3C7E232F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66161" y="494847"/>
            <a:ext cx="566965" cy="556079"/>
          </a:xfrm>
          <a:prstGeom prst="rect">
            <a:avLst/>
          </a:prstGeom>
        </p:spPr>
      </p:pic>
    </p:spTree>
    <p:extLst>
      <p:ext uri="{BB962C8B-B14F-4D97-AF65-F5344CB8AC3E}">
        <p14:creationId xmlns:p14="http://schemas.microsoft.com/office/powerpoint/2010/main" val="794419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8"/>
                                        </p:tgtEl>
                                      </p:cBhvr>
                                    </p:cmd>
                                  </p:childTnLst>
                                </p:cTn>
                              </p:par>
                            </p:childTnLst>
                          </p:cTn>
                        </p:par>
                      </p:childTnLst>
                    </p:cTn>
                  </p:par>
                </p:childTnLst>
              </p:cTn>
              <p:nextCondLst>
                <p:cond evt="onClick" delay="0">
                  <p:tgtEl>
                    <p:spTgt spid="18"/>
                  </p:tgtEl>
                </p:cond>
              </p:nextCondLst>
            </p:seq>
            <p:audio>
              <p:cMediaNode>
                <p:cTn id="7" fill="hold" display="0">
                  <p:stCondLst>
                    <p:cond delay="indefinite"/>
                  </p:stCondLst>
                  <p:endCondLst>
                    <p:cond evt="onStopAudio" delay="0">
                      <p:tgtEl>
                        <p:sldTgt/>
                      </p:tgtEl>
                    </p:cond>
                  </p:endCondLst>
                </p:cTn>
                <p:tgtEl>
                  <p:spTgt spid="1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1926AB-469F-3A65-BE06-A094D6A1E182}"/>
              </a:ext>
            </a:extLst>
          </p:cNvPr>
          <p:cNvSpPr>
            <a:spLocks noGrp="1"/>
          </p:cNvSpPr>
          <p:nvPr>
            <p:ph type="title"/>
          </p:nvPr>
        </p:nvSpPr>
        <p:spPr>
          <a:xfrm>
            <a:off x="690109" y="254078"/>
            <a:ext cx="10515600" cy="1325563"/>
          </a:xfrm>
        </p:spPr>
        <p:txBody>
          <a:bodyPr/>
          <a:lstStyle/>
          <a:p>
            <a:pPr algn="ctr"/>
            <a:r>
              <a:rPr lang="fr-FR" dirty="0">
                <a:cs typeface="Calibri Light"/>
              </a:rPr>
              <a:t>La République populaire du Bénin </a:t>
            </a:r>
          </a:p>
        </p:txBody>
      </p:sp>
      <p:pic>
        <p:nvPicPr>
          <p:cNvPr id="53" name="Image 53" descr="Une image contenant personne, plein air, sol&#10;&#10;Description générée automatiquement">
            <a:extLst>
              <a:ext uri="{FF2B5EF4-FFF2-40B4-BE49-F238E27FC236}">
                <a16:creationId xmlns:a16="http://schemas.microsoft.com/office/drawing/2014/main" id="{2E71663B-3155-0419-F3BA-31B6818AC7DF}"/>
              </a:ext>
            </a:extLst>
          </p:cNvPr>
          <p:cNvPicPr>
            <a:picLocks noGrp="1" noChangeAspect="1"/>
          </p:cNvPicPr>
          <p:nvPr>
            <p:ph sz="half" idx="2"/>
          </p:nvPr>
        </p:nvPicPr>
        <p:blipFill>
          <a:blip r:embed="rId5"/>
          <a:stretch>
            <a:fillRect/>
          </a:stretch>
        </p:blipFill>
        <p:spPr>
          <a:xfrm>
            <a:off x="7937362" y="1465442"/>
            <a:ext cx="3488301" cy="1959692"/>
          </a:xfrm>
        </p:spPr>
      </p:pic>
      <p:sp>
        <p:nvSpPr>
          <p:cNvPr id="6" name="Espace réservé du contenu 5">
            <a:extLst>
              <a:ext uri="{FF2B5EF4-FFF2-40B4-BE49-F238E27FC236}">
                <a16:creationId xmlns:a16="http://schemas.microsoft.com/office/drawing/2014/main" id="{06A39449-DB26-B42A-EC83-386EDA2AEA46}"/>
              </a:ext>
            </a:extLst>
          </p:cNvPr>
          <p:cNvSpPr>
            <a:spLocks noGrp="1"/>
          </p:cNvSpPr>
          <p:nvPr>
            <p:ph sz="quarter" idx="4"/>
          </p:nvPr>
        </p:nvSpPr>
        <p:spPr>
          <a:xfrm>
            <a:off x="5008255" y="4175333"/>
            <a:ext cx="6562047" cy="2531294"/>
          </a:xfrm>
        </p:spPr>
        <p:txBody>
          <a:bodyPr vert="horz" lIns="91440" tIns="45720" rIns="91440" bIns="45720" rtlCol="0" anchor="t">
            <a:noAutofit/>
          </a:bodyPr>
          <a:lstStyle/>
          <a:p>
            <a:pPr marL="0" indent="0">
              <a:buNone/>
            </a:pPr>
            <a:endParaRPr lang="fr-FR" sz="1600">
              <a:ea typeface="+mn-lt"/>
              <a:cs typeface="+mn-lt"/>
            </a:endParaRPr>
          </a:p>
          <a:p>
            <a:pPr>
              <a:buClr>
                <a:srgbClr val="8AD0D6"/>
              </a:buClr>
            </a:pPr>
            <a:r>
              <a:rPr lang="fr-FR" sz="1600">
                <a:ea typeface="+mn-lt"/>
                <a:cs typeface="+mn-lt"/>
              </a:rPr>
              <a:t>Aujourd'hui, nous vous présentons une solution innovante, un outil capable d'analyser des données pour améliorer la survie des femmes en couche.</a:t>
            </a:r>
          </a:p>
          <a:p>
            <a:pPr marL="0" indent="0">
              <a:buClr>
                <a:srgbClr val="8AD0D6"/>
              </a:buClr>
              <a:buNone/>
            </a:pPr>
            <a:endParaRPr lang="fr-FR" sz="1600">
              <a:ea typeface="+mn-lt"/>
              <a:cs typeface="+mn-lt"/>
            </a:endParaRPr>
          </a:p>
          <a:p>
            <a:pPr>
              <a:buClr>
                <a:srgbClr val="8AD0D6"/>
              </a:buClr>
              <a:buFont typeface="'Wingdings 3',Sans-Serif" charset="2"/>
              <a:buChar char="•"/>
            </a:pPr>
            <a:endParaRPr lang="fr-FR" sz="1600">
              <a:ea typeface="+mn-lt"/>
              <a:cs typeface="+mn-lt"/>
            </a:endParaRPr>
          </a:p>
          <a:p>
            <a:pPr>
              <a:buClr>
                <a:srgbClr val="8AD0D6"/>
              </a:buClr>
            </a:pPr>
            <a:endParaRPr lang="fr-FR" sz="1600">
              <a:ea typeface="+mn-lt"/>
              <a:cs typeface="+mn-lt"/>
            </a:endParaRPr>
          </a:p>
        </p:txBody>
      </p:sp>
      <p:pic>
        <p:nvPicPr>
          <p:cNvPr id="50" name="Image 50" descr="Une image contenant personne, musique, intérieur, manger&#10;&#10;Description générée automatiquement">
            <a:extLst>
              <a:ext uri="{FF2B5EF4-FFF2-40B4-BE49-F238E27FC236}">
                <a16:creationId xmlns:a16="http://schemas.microsoft.com/office/drawing/2014/main" id="{F66E81C8-13BC-074E-9A86-2E5E5CC2C434}"/>
              </a:ext>
            </a:extLst>
          </p:cNvPr>
          <p:cNvPicPr>
            <a:picLocks noChangeAspect="1"/>
          </p:cNvPicPr>
          <p:nvPr/>
        </p:nvPicPr>
        <p:blipFill>
          <a:blip r:embed="rId6"/>
          <a:stretch>
            <a:fillRect/>
          </a:stretch>
        </p:blipFill>
        <p:spPr>
          <a:xfrm>
            <a:off x="2390539" y="3750421"/>
            <a:ext cx="1784893" cy="2280608"/>
          </a:xfrm>
          <a:prstGeom prst="rect">
            <a:avLst/>
          </a:prstGeom>
        </p:spPr>
      </p:pic>
      <p:sp>
        <p:nvSpPr>
          <p:cNvPr id="56" name="Espace réservé du contenu 5">
            <a:extLst>
              <a:ext uri="{FF2B5EF4-FFF2-40B4-BE49-F238E27FC236}">
                <a16:creationId xmlns:a16="http://schemas.microsoft.com/office/drawing/2014/main" id="{A579A843-0E46-1A81-EBC8-F12C60C5B8F5}"/>
              </a:ext>
            </a:extLst>
          </p:cNvPr>
          <p:cNvSpPr txBox="1">
            <a:spLocks/>
          </p:cNvSpPr>
          <p:nvPr/>
        </p:nvSpPr>
        <p:spPr>
          <a:xfrm>
            <a:off x="837018" y="1416521"/>
            <a:ext cx="6562047" cy="4374842"/>
          </a:xfrm>
          <a:prstGeom prst="rect">
            <a:avLst/>
          </a:prstGeom>
        </p:spPr>
        <p:txBody>
          <a:bodyPr vert="horz" lIns="91440" tIns="45720" rIns="91440" bIns="45720" rtlCol="0" anchor="t">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a:lstStyle>
          <a:p>
            <a:r>
              <a:rPr lang="fr-FR" sz="1600" dirty="0">
                <a:ea typeface="+mn-lt"/>
                <a:cs typeface="+mn-lt"/>
              </a:rPr>
              <a:t>Imaginez un monde où chaque naissance est une célébration de vie, et non un risque de mort. Imaginez le Bénin où chaque mère a accès à des soins maternels de qualité, indépendamment de la région où elle réside.</a:t>
            </a:r>
            <a:endParaRPr lang="fr-FR" sz="1600" dirty="0"/>
          </a:p>
          <a:p>
            <a:pPr>
              <a:buClr>
                <a:srgbClr val="8AD0D6"/>
              </a:buClr>
            </a:pPr>
            <a:r>
              <a:rPr lang="fr-FR" sz="1600" dirty="0">
                <a:ea typeface="+mn-lt"/>
                <a:cs typeface="+mn-lt"/>
              </a:rPr>
              <a:t>Notre projet n'est pas seulement une question de statistiques ou d'analyses, mais une question de vies humaines, de familles et de communautés entières.</a:t>
            </a:r>
            <a:endParaRPr lang="en-US" sz="1600" dirty="0">
              <a:ea typeface="+mn-lt"/>
              <a:cs typeface="+mn-lt"/>
            </a:endParaRPr>
          </a:p>
          <a:p>
            <a:pPr marL="0" indent="0">
              <a:buClr>
                <a:srgbClr val="8AD0D6"/>
              </a:buClr>
              <a:buNone/>
            </a:pPr>
            <a:endParaRPr lang="en-US" sz="1600">
              <a:ea typeface="+mn-lt"/>
              <a:cs typeface="+mn-lt"/>
            </a:endParaRPr>
          </a:p>
        </p:txBody>
      </p:sp>
      <p:sp>
        <p:nvSpPr>
          <p:cNvPr id="3" name="ZoneTexte 2">
            <a:extLst>
              <a:ext uri="{FF2B5EF4-FFF2-40B4-BE49-F238E27FC236}">
                <a16:creationId xmlns:a16="http://schemas.microsoft.com/office/drawing/2014/main" id="{0ADE8AAA-881F-0C73-611D-7E5D487661D4}"/>
              </a:ext>
            </a:extLst>
          </p:cNvPr>
          <p:cNvSpPr txBox="1"/>
          <p:nvPr/>
        </p:nvSpPr>
        <p:spPr>
          <a:xfrm>
            <a:off x="7488072" y="3427863"/>
            <a:ext cx="4380932"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a:t>https://madame.lefigaro.fr/bien-etre/tour-du-monde-des-rites-et-traditions-autour-de-la-grossesse-240517-132416</a:t>
            </a:r>
          </a:p>
        </p:txBody>
      </p:sp>
      <p:pic>
        <p:nvPicPr>
          <p:cNvPr id="7" name="Université Paris-Saclay 20 2">
            <a:hlinkClick r:id="" action="ppaction://media"/>
            <a:extLst>
              <a:ext uri="{FF2B5EF4-FFF2-40B4-BE49-F238E27FC236}">
                <a16:creationId xmlns:a16="http://schemas.microsoft.com/office/drawing/2014/main" id="{79FEE652-6D3E-6047-8410-E0DEFC06419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53600" y="593654"/>
            <a:ext cx="646514" cy="546031"/>
          </a:xfrm>
          <a:prstGeom prst="rect">
            <a:avLst/>
          </a:prstGeom>
        </p:spPr>
      </p:pic>
    </p:spTree>
    <p:extLst>
      <p:ext uri="{BB962C8B-B14F-4D97-AF65-F5344CB8AC3E}">
        <p14:creationId xmlns:p14="http://schemas.microsoft.com/office/powerpoint/2010/main" val="13014042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StopAudio" delay="0">
                      <p:tgtEl>
                        <p:sldTgt/>
                      </p:tgtEl>
                    </p:cond>
                  </p:endCondLst>
                </p:cTn>
                <p:tgtEl>
                  <p:spTgt spid="7"/>
                </p:tgtEl>
              </p:cMediaNode>
            </p:audio>
          </p:childTnLst>
        </p:cTn>
      </p:par>
    </p:tnLst>
  </p:timing>
  <p:extLst>
    <p:ext uri="{6950BFC3-D8DA-4A85-94F7-54DA5524770B}">
      <p188:commentRel xmlns:p188="http://schemas.microsoft.com/office/powerpoint/2018/8/main" r:id="rId4"/>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BA5130-32B6-6B35-E18E-1F46C0B59BF0}"/>
              </a:ext>
            </a:extLst>
          </p:cNvPr>
          <p:cNvSpPr>
            <a:spLocks noGrp="1"/>
          </p:cNvSpPr>
          <p:nvPr>
            <p:ph type="title"/>
          </p:nvPr>
        </p:nvSpPr>
        <p:spPr>
          <a:xfrm>
            <a:off x="646111" y="194301"/>
            <a:ext cx="9404723" cy="1400530"/>
          </a:xfrm>
        </p:spPr>
        <p:txBody>
          <a:bodyPr/>
          <a:lstStyle/>
          <a:p>
            <a:pPr algn="ctr"/>
            <a:r>
              <a:rPr lang="fr-FR">
                <a:cs typeface="Calibri Light"/>
              </a:rPr>
              <a:t>Introduction</a:t>
            </a:r>
          </a:p>
        </p:txBody>
      </p:sp>
      <p:sp>
        <p:nvSpPr>
          <p:cNvPr id="3" name="Espace réservé du contenu 2">
            <a:extLst>
              <a:ext uri="{FF2B5EF4-FFF2-40B4-BE49-F238E27FC236}">
                <a16:creationId xmlns:a16="http://schemas.microsoft.com/office/drawing/2014/main" id="{DF7C4E19-BE4B-487C-6178-FA1224D93D37}"/>
              </a:ext>
            </a:extLst>
          </p:cNvPr>
          <p:cNvSpPr>
            <a:spLocks noGrp="1"/>
          </p:cNvSpPr>
          <p:nvPr>
            <p:ph idx="1"/>
          </p:nvPr>
        </p:nvSpPr>
        <p:spPr>
          <a:xfrm>
            <a:off x="222349" y="1153234"/>
            <a:ext cx="10785079" cy="2057443"/>
          </a:xfrm>
        </p:spPr>
        <p:txBody>
          <a:bodyPr vert="horz" lIns="91440" tIns="45720" rIns="91440" bIns="45720" rtlCol="0" anchor="t">
            <a:normAutofit/>
          </a:bodyPr>
          <a:lstStyle/>
          <a:p>
            <a:r>
              <a:rPr lang="fr-FR" dirty="0">
                <a:cs typeface="Calibri"/>
              </a:rPr>
              <a:t>Les enjeux de notre projet</a:t>
            </a:r>
            <a:endParaRPr lang="fr-FR" sz="1600" dirty="0">
              <a:cs typeface="Calibri"/>
            </a:endParaRPr>
          </a:p>
          <a:p>
            <a:pPr marL="0" indent="0">
              <a:buNone/>
            </a:pPr>
            <a:r>
              <a:rPr lang="fr-FR" sz="1600" dirty="0">
                <a:solidFill>
                  <a:srgbClr val="D1D5DB"/>
                </a:solidFill>
                <a:ea typeface="+mj-lt"/>
                <a:cs typeface="+mj-lt"/>
              </a:rPr>
              <a:t>La santé maternelle et infantile en Afrique de l'Ouest, et plus particulièrement au Bénin, est un défi majeur en raison de la pauvreté, du manque d'hygiène, des conflits, du manque de formation et des inégalités d'accès aux soins. </a:t>
            </a:r>
          </a:p>
          <a:p>
            <a:pPr marL="0" indent="0">
              <a:buNone/>
            </a:pPr>
            <a:r>
              <a:rPr lang="fr-FR" sz="1600" dirty="0">
                <a:solidFill>
                  <a:srgbClr val="D1D5DB"/>
                </a:solidFill>
                <a:ea typeface="+mj-lt"/>
                <a:cs typeface="+mj-lt"/>
              </a:rPr>
              <a:t>Chaque année, le Bénin enregistre environ 1500 décès maternels et plus de 12 000 décès de nouveau-nés. </a:t>
            </a:r>
            <a:endParaRPr lang="fr-FR" sz="1600" dirty="0">
              <a:solidFill>
                <a:srgbClr val="FFFFFF"/>
              </a:solidFill>
              <a:ea typeface="+mj-lt"/>
              <a:cs typeface="+mj-lt"/>
            </a:endParaRPr>
          </a:p>
          <a:p>
            <a:pPr marL="0" indent="0">
              <a:buNone/>
            </a:pPr>
            <a:r>
              <a:rPr lang="fr-FR" sz="1600" dirty="0">
                <a:solidFill>
                  <a:srgbClr val="D1D5DB"/>
                </a:solidFill>
                <a:ea typeface="+mj-lt"/>
                <a:cs typeface="+mj-lt"/>
              </a:rPr>
              <a:t>Selon l'OMS, le pays a un taux de mortalité maternelle et néonatale élevé.</a:t>
            </a:r>
          </a:p>
        </p:txBody>
      </p:sp>
      <p:pic>
        <p:nvPicPr>
          <p:cNvPr id="4" name="Image 4" descr="Une image contenant sol, plein air&#10;&#10;Description générée automatiquement">
            <a:extLst>
              <a:ext uri="{FF2B5EF4-FFF2-40B4-BE49-F238E27FC236}">
                <a16:creationId xmlns:a16="http://schemas.microsoft.com/office/drawing/2014/main" id="{ABC00628-B4F8-FAF8-61D2-2852476A3477}"/>
              </a:ext>
            </a:extLst>
          </p:cNvPr>
          <p:cNvPicPr>
            <a:picLocks noChangeAspect="1"/>
          </p:cNvPicPr>
          <p:nvPr/>
        </p:nvPicPr>
        <p:blipFill>
          <a:blip r:embed="rId4"/>
          <a:stretch>
            <a:fillRect/>
          </a:stretch>
        </p:blipFill>
        <p:spPr>
          <a:xfrm>
            <a:off x="311107" y="3319428"/>
            <a:ext cx="3995861" cy="1674671"/>
          </a:xfrm>
          <a:prstGeom prst="rect">
            <a:avLst/>
          </a:prstGeom>
        </p:spPr>
      </p:pic>
      <p:pic>
        <p:nvPicPr>
          <p:cNvPr id="5" name="Image 5" descr="Une image contenant ciel, véhicule militaire, transport, personnes&#10;&#10;Description générée automatiquement">
            <a:extLst>
              <a:ext uri="{FF2B5EF4-FFF2-40B4-BE49-F238E27FC236}">
                <a16:creationId xmlns:a16="http://schemas.microsoft.com/office/drawing/2014/main" id="{BDE49F4B-BE38-2E58-3DAC-69B3D31D806E}"/>
              </a:ext>
            </a:extLst>
          </p:cNvPr>
          <p:cNvPicPr>
            <a:picLocks noChangeAspect="1"/>
          </p:cNvPicPr>
          <p:nvPr/>
        </p:nvPicPr>
        <p:blipFill>
          <a:blip r:embed="rId5"/>
          <a:stretch>
            <a:fillRect/>
          </a:stretch>
        </p:blipFill>
        <p:spPr>
          <a:xfrm>
            <a:off x="982175" y="5095652"/>
            <a:ext cx="2381639" cy="1572826"/>
          </a:xfrm>
          <a:prstGeom prst="rect">
            <a:avLst/>
          </a:prstGeom>
        </p:spPr>
      </p:pic>
      <p:sp>
        <p:nvSpPr>
          <p:cNvPr id="8" name="Espace réservé du contenu 2">
            <a:extLst>
              <a:ext uri="{FF2B5EF4-FFF2-40B4-BE49-F238E27FC236}">
                <a16:creationId xmlns:a16="http://schemas.microsoft.com/office/drawing/2014/main" id="{C543DEA7-77EA-F202-6C04-291F50ADD7AD}"/>
              </a:ext>
            </a:extLst>
          </p:cNvPr>
          <p:cNvSpPr txBox="1">
            <a:spLocks/>
          </p:cNvSpPr>
          <p:nvPr/>
        </p:nvSpPr>
        <p:spPr>
          <a:xfrm>
            <a:off x="4683229" y="3109759"/>
            <a:ext cx="7455952" cy="3648024"/>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endParaRPr lang="fr-FR" sz="1600">
              <a:cs typeface="Calibri"/>
            </a:endParaRPr>
          </a:p>
          <a:p>
            <a:pPr marL="0" indent="0">
              <a:buNone/>
            </a:pPr>
            <a:r>
              <a:rPr lang="fr-FR" sz="1600" u="sng">
                <a:solidFill>
                  <a:srgbClr val="D1D5DB"/>
                </a:solidFill>
                <a:ea typeface="+mj-lt"/>
                <a:cs typeface="+mj-lt"/>
              </a:rPr>
              <a:t>But</a:t>
            </a:r>
            <a:r>
              <a:rPr lang="fr-FR" sz="1600">
                <a:solidFill>
                  <a:srgbClr val="D1D5DB"/>
                </a:solidFill>
                <a:ea typeface="+mj-lt"/>
                <a:cs typeface="+mj-lt"/>
              </a:rPr>
              <a:t> : </a:t>
            </a:r>
            <a:r>
              <a:rPr lang="fr-FR" sz="1600" dirty="0">
                <a:solidFill>
                  <a:srgbClr val="D1D5DB"/>
                </a:solidFill>
                <a:ea typeface="+mj-lt"/>
                <a:cs typeface="+mj-lt"/>
              </a:rPr>
              <a:t>optimiser le travail des ONG au Bénin, </a:t>
            </a:r>
            <a:r>
              <a:rPr lang="fr-FR" sz="1600">
                <a:solidFill>
                  <a:srgbClr val="D1D5DB"/>
                </a:solidFill>
                <a:ea typeface="+mj-lt"/>
                <a:cs typeface="+mj-lt"/>
              </a:rPr>
              <a:t>leur fournir des</a:t>
            </a:r>
            <a:r>
              <a:rPr lang="fr-FR" sz="1600" dirty="0">
                <a:solidFill>
                  <a:srgbClr val="D1D5DB"/>
                </a:solidFill>
                <a:ea typeface="+mj-lt"/>
                <a:cs typeface="+mj-lt"/>
              </a:rPr>
              <a:t> données précises sur les besoins en santé maternelle de chaque région</a:t>
            </a:r>
            <a:endParaRPr lang="fr-FR" sz="1600" dirty="0">
              <a:solidFill>
                <a:srgbClr val="FFFFFF"/>
              </a:solidFill>
              <a:ea typeface="+mj-lt"/>
              <a:cs typeface="+mj-lt"/>
            </a:endParaRPr>
          </a:p>
          <a:p>
            <a:pPr marL="0" indent="0">
              <a:buNone/>
            </a:pPr>
            <a:r>
              <a:rPr lang="fr-FR" sz="1600" u="sng">
                <a:solidFill>
                  <a:srgbClr val="D1D5DB"/>
                </a:solidFill>
                <a:ea typeface="+mj-lt"/>
                <a:cs typeface="+mj-lt"/>
              </a:rPr>
              <a:t>Analyse des taux de mortalité maternelle</a:t>
            </a:r>
            <a:r>
              <a:rPr lang="fr-FR" sz="1600">
                <a:solidFill>
                  <a:srgbClr val="D1D5DB"/>
                </a:solidFill>
                <a:ea typeface="+mj-lt"/>
                <a:cs typeface="+mj-lt"/>
              </a:rPr>
              <a:t> : Suivi</a:t>
            </a:r>
            <a:r>
              <a:rPr lang="fr-FR" sz="1600" dirty="0">
                <a:solidFill>
                  <a:srgbClr val="D1D5DB"/>
                </a:solidFill>
                <a:ea typeface="+mj-lt"/>
                <a:cs typeface="+mj-lt"/>
              </a:rPr>
              <a:t> épidémiologique et une compréhension approfondie des besoins régionaux. </a:t>
            </a:r>
            <a:endParaRPr lang="fr-FR" sz="1600" dirty="0">
              <a:solidFill>
                <a:srgbClr val="FFFFFF"/>
              </a:solidFill>
              <a:ea typeface="+mj-lt"/>
              <a:cs typeface="+mj-lt"/>
            </a:endParaRPr>
          </a:p>
          <a:p>
            <a:pPr marL="0" indent="0">
              <a:buNone/>
            </a:pPr>
            <a:r>
              <a:rPr lang="fr-FR" sz="1600">
                <a:solidFill>
                  <a:srgbClr val="D1D5DB"/>
                </a:solidFill>
                <a:ea typeface="+mj-lt"/>
                <a:cs typeface="+mj-lt"/>
              </a:rPr>
              <a:t>Importance</a:t>
            </a:r>
            <a:r>
              <a:rPr lang="fr-FR" sz="1600" dirty="0">
                <a:solidFill>
                  <a:srgbClr val="D1D5DB"/>
                </a:solidFill>
                <a:ea typeface="+mj-lt"/>
                <a:cs typeface="+mj-lt"/>
              </a:rPr>
              <a:t> des sage-femmes dans la réduction de la mortalité maternelle</a:t>
            </a:r>
            <a:endParaRPr lang="fr-FR" sz="1600" dirty="0">
              <a:solidFill>
                <a:srgbClr val="FFFFFF"/>
              </a:solidFill>
              <a:ea typeface="+mj-lt"/>
              <a:cs typeface="+mj-lt"/>
            </a:endParaRPr>
          </a:p>
          <a:p>
            <a:pPr marL="0" indent="0">
              <a:buNone/>
            </a:pPr>
            <a:r>
              <a:rPr lang="fr-FR" sz="1600">
                <a:solidFill>
                  <a:srgbClr val="D1D5DB"/>
                </a:solidFill>
                <a:ea typeface="+mj-lt"/>
                <a:cs typeface="+mj-lt"/>
              </a:rPr>
              <a:t>Sensibiliser</a:t>
            </a:r>
            <a:r>
              <a:rPr lang="fr-FR" sz="1600" dirty="0">
                <a:solidFill>
                  <a:srgbClr val="D1D5DB"/>
                </a:solidFill>
                <a:ea typeface="+mj-lt"/>
                <a:cs typeface="+mj-lt"/>
              </a:rPr>
              <a:t> le public, les professionnels de santé et les décideurs, encourager l'allocation de ressources pour la formation de sage-femmes.</a:t>
            </a:r>
            <a:endParaRPr lang="fr-FR" sz="1600" dirty="0">
              <a:solidFill>
                <a:srgbClr val="FFFFFF"/>
              </a:solidFill>
              <a:ea typeface="+mj-lt"/>
              <a:cs typeface="+mj-lt"/>
            </a:endParaRPr>
          </a:p>
          <a:p>
            <a:pPr marL="0" indent="0">
              <a:buNone/>
            </a:pPr>
            <a:r>
              <a:rPr lang="fr-FR" sz="1600">
                <a:solidFill>
                  <a:srgbClr val="D1D5DB"/>
                </a:solidFill>
                <a:ea typeface="+mj-lt"/>
                <a:cs typeface="+mj-lt"/>
              </a:rPr>
              <a:t>Utilisation de l'apprentissage</a:t>
            </a:r>
            <a:r>
              <a:rPr lang="fr-FR" sz="1600" dirty="0">
                <a:solidFill>
                  <a:srgbClr val="D1D5DB"/>
                </a:solidFill>
                <a:ea typeface="+mj-lt"/>
                <a:cs typeface="+mj-lt"/>
              </a:rPr>
              <a:t> automatique pour le suivi et l'évaluation en temps réel de la santé maternelle.</a:t>
            </a:r>
          </a:p>
        </p:txBody>
      </p:sp>
      <p:pic>
        <p:nvPicPr>
          <p:cNvPr id="6" name="INTRO-_1_">
            <a:hlinkClick r:id="" action="ppaction://media"/>
            <a:extLst>
              <a:ext uri="{FF2B5EF4-FFF2-40B4-BE49-F238E27FC236}">
                <a16:creationId xmlns:a16="http://schemas.microsoft.com/office/drawing/2014/main" id="{27534F8B-0783-2003-BA06-E6713C208A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77760" y="453088"/>
            <a:ext cx="605332" cy="617824"/>
          </a:xfrm>
          <a:prstGeom prst="rect">
            <a:avLst/>
          </a:prstGeom>
        </p:spPr>
      </p:pic>
      <p:sp>
        <p:nvSpPr>
          <p:cNvPr id="10" name="Flèche : droite 9">
            <a:extLst>
              <a:ext uri="{FF2B5EF4-FFF2-40B4-BE49-F238E27FC236}">
                <a16:creationId xmlns:a16="http://schemas.microsoft.com/office/drawing/2014/main" id="{8908858F-6856-5BA9-A83A-FB7D22E99217}"/>
              </a:ext>
            </a:extLst>
          </p:cNvPr>
          <p:cNvSpPr/>
          <p:nvPr/>
        </p:nvSpPr>
        <p:spPr>
          <a:xfrm>
            <a:off x="4435926" y="5585732"/>
            <a:ext cx="244929" cy="1224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11" name="Flèche : droite 10">
            <a:extLst>
              <a:ext uri="{FF2B5EF4-FFF2-40B4-BE49-F238E27FC236}">
                <a16:creationId xmlns:a16="http://schemas.microsoft.com/office/drawing/2014/main" id="{8908858F-6856-5BA9-A83A-FB7D22E99217}"/>
              </a:ext>
            </a:extLst>
          </p:cNvPr>
          <p:cNvSpPr/>
          <p:nvPr/>
        </p:nvSpPr>
        <p:spPr>
          <a:xfrm>
            <a:off x="4435926" y="6136821"/>
            <a:ext cx="244929" cy="1224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12" name="Flèche : droite 11">
            <a:extLst>
              <a:ext uri="{FF2B5EF4-FFF2-40B4-BE49-F238E27FC236}">
                <a16:creationId xmlns:a16="http://schemas.microsoft.com/office/drawing/2014/main" id="{8908858F-6856-5BA9-A83A-FB7D22E99217}"/>
              </a:ext>
            </a:extLst>
          </p:cNvPr>
          <p:cNvSpPr/>
          <p:nvPr/>
        </p:nvSpPr>
        <p:spPr>
          <a:xfrm>
            <a:off x="4435926" y="4810124"/>
            <a:ext cx="244929" cy="1224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5952784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5">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9" name="Rectangle : coins arrondis 8">
            <a:extLst>
              <a:ext uri="{FF2B5EF4-FFF2-40B4-BE49-F238E27FC236}">
                <a16:creationId xmlns:a16="http://schemas.microsoft.com/office/drawing/2014/main" id="{4F1F724B-1046-767C-91B8-685A2006278F}"/>
              </a:ext>
            </a:extLst>
          </p:cNvPr>
          <p:cNvSpPr/>
          <p:nvPr/>
        </p:nvSpPr>
        <p:spPr>
          <a:xfrm>
            <a:off x="755939" y="1141564"/>
            <a:ext cx="9175357" cy="4499509"/>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8" name="Picture 102">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69" name="Picture 104">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70" name="Oval 106">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71" name="Picture 108">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8">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2" name="Picture 110">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9">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73" name="Rectangle 112">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re 1">
            <a:extLst>
              <a:ext uri="{FF2B5EF4-FFF2-40B4-BE49-F238E27FC236}">
                <a16:creationId xmlns:a16="http://schemas.microsoft.com/office/drawing/2014/main" id="{38844585-FE59-C0F1-4D8E-B8879EB1D2B9}"/>
              </a:ext>
            </a:extLst>
          </p:cNvPr>
          <p:cNvSpPr>
            <a:spLocks noGrp="1"/>
          </p:cNvSpPr>
          <p:nvPr>
            <p:ph type="title"/>
          </p:nvPr>
        </p:nvSpPr>
        <p:spPr>
          <a:xfrm>
            <a:off x="3135412" y="3411"/>
            <a:ext cx="9163170" cy="952597"/>
          </a:xfrm>
        </p:spPr>
        <p:txBody>
          <a:bodyPr vert="horz" lIns="91440" tIns="45720" rIns="91440" bIns="45720" rtlCol="0" anchor="b">
            <a:normAutofit fontScale="90000"/>
          </a:bodyPr>
          <a:lstStyle/>
          <a:p>
            <a:r>
              <a:rPr lang="en-US" sz="6000" b="0" i="0" kern="1200">
                <a:solidFill>
                  <a:schemeClr val="tx2"/>
                </a:solidFill>
                <a:latin typeface="+mj-lt"/>
                <a:ea typeface="+mj-ea"/>
                <a:cs typeface="+mj-cs"/>
              </a:rPr>
              <a:t>Base de données</a:t>
            </a:r>
          </a:p>
        </p:txBody>
      </p:sp>
      <p:pic>
        <p:nvPicPr>
          <p:cNvPr id="8" name="Image 8" descr="Une image contenant diagramme&#10;&#10;Description générée automatiquement">
            <a:extLst>
              <a:ext uri="{FF2B5EF4-FFF2-40B4-BE49-F238E27FC236}">
                <a16:creationId xmlns:a16="http://schemas.microsoft.com/office/drawing/2014/main" id="{86B3D5BE-DAA8-7346-EC40-AAE5BF4CF5F8}"/>
              </a:ext>
            </a:extLst>
          </p:cNvPr>
          <p:cNvPicPr>
            <a:picLocks noChangeAspect="1"/>
          </p:cNvPicPr>
          <p:nvPr/>
        </p:nvPicPr>
        <p:blipFill>
          <a:blip r:embed="rId10"/>
          <a:stretch>
            <a:fillRect/>
          </a:stretch>
        </p:blipFill>
        <p:spPr>
          <a:xfrm>
            <a:off x="1100161" y="1354434"/>
            <a:ext cx="8385464" cy="3827770"/>
          </a:xfrm>
          <a:prstGeom prst="rect">
            <a:avLst/>
          </a:prstGeom>
          <a:effectLst/>
        </p:spPr>
      </p:pic>
      <p:sp>
        <p:nvSpPr>
          <p:cNvPr id="17" name="Flèche : droite 16">
            <a:extLst>
              <a:ext uri="{FF2B5EF4-FFF2-40B4-BE49-F238E27FC236}">
                <a16:creationId xmlns:a16="http://schemas.microsoft.com/office/drawing/2014/main" id="{990853E7-B9B0-8FDB-E989-75B3BEB8DA82}"/>
              </a:ext>
            </a:extLst>
          </p:cNvPr>
          <p:cNvSpPr/>
          <p:nvPr/>
        </p:nvSpPr>
        <p:spPr>
          <a:xfrm>
            <a:off x="11123776" y="2729328"/>
            <a:ext cx="993913" cy="808382"/>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a:extLst>
              <a:ext uri="{FF2B5EF4-FFF2-40B4-BE49-F238E27FC236}">
                <a16:creationId xmlns:a16="http://schemas.microsoft.com/office/drawing/2014/main" id="{D24320C5-4649-EEBD-2AFF-7B3E845B10F2}"/>
              </a:ext>
            </a:extLst>
          </p:cNvPr>
          <p:cNvSpPr txBox="1"/>
          <p:nvPr/>
        </p:nvSpPr>
        <p:spPr>
          <a:xfrm>
            <a:off x="643783" y="5742278"/>
            <a:ext cx="2743200" cy="457200"/>
          </a:xfrm>
          <a:prstGeom prst="rect">
            <a:avLst/>
          </a:prstGeom>
          <a:solidFill>
            <a:schemeClr val="tx1">
              <a:lumMod val="75000"/>
            </a:schemeClr>
          </a:solidFill>
          <a:ln>
            <a:solidFill>
              <a:schemeClr val="tx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fr-FR" sz="1200" b="1">
                <a:latin typeface="Times New Roman"/>
                <a:cs typeface="Segoe UI"/>
              </a:rPr>
              <a:t>Une </a:t>
            </a:r>
            <a:r>
              <a:rPr lang="fr-FR" sz="1200" b="1">
                <a:solidFill>
                  <a:srgbClr val="FF0000"/>
                </a:solidFill>
                <a:latin typeface="Times New Roman"/>
                <a:cs typeface="Segoe UI"/>
              </a:rPr>
              <a:t>sage-femme</a:t>
            </a:r>
            <a:r>
              <a:rPr lang="fr-FR" sz="1200" b="1">
                <a:solidFill>
                  <a:schemeClr val="accent1"/>
                </a:solidFill>
                <a:latin typeface="Times New Roman"/>
                <a:cs typeface="Segoe UI"/>
              </a:rPr>
              <a:t> </a:t>
            </a:r>
            <a:r>
              <a:rPr lang="fr-FR" sz="1200" b="1">
                <a:solidFill>
                  <a:srgbClr val="6FAC47"/>
                </a:solidFill>
                <a:latin typeface="Times New Roman"/>
                <a:cs typeface="Segoe UI"/>
              </a:rPr>
              <a:t>assiste </a:t>
            </a:r>
            <a:r>
              <a:rPr lang="fr-FR" sz="1200" b="1">
                <a:latin typeface="Times New Roman"/>
                <a:cs typeface="Segoe UI"/>
              </a:rPr>
              <a:t>un </a:t>
            </a:r>
            <a:r>
              <a:rPr lang="fr-FR" sz="1200" b="1">
                <a:solidFill>
                  <a:srgbClr val="FF0000"/>
                </a:solidFill>
                <a:latin typeface="Times New Roman"/>
                <a:cs typeface="Segoe UI"/>
              </a:rPr>
              <a:t>évènement</a:t>
            </a:r>
            <a:r>
              <a:rPr lang="fr-FR" sz="1200" b="1">
                <a:solidFill>
                  <a:srgbClr val="FF0000"/>
                </a:solidFill>
                <a:latin typeface="Times New Roman"/>
                <a:cs typeface="Times New Roman"/>
              </a:rPr>
              <a:t> </a:t>
            </a:r>
          </a:p>
          <a:p>
            <a:pPr algn="just"/>
            <a:r>
              <a:rPr lang="fr-FR" sz="1200" b="1">
                <a:latin typeface="Times New Roman"/>
                <a:cs typeface="Segoe UI"/>
              </a:rPr>
              <a:t>Une </a:t>
            </a:r>
            <a:r>
              <a:rPr lang="fr-FR" sz="1200" b="1">
                <a:solidFill>
                  <a:srgbClr val="FF0000"/>
                </a:solidFill>
                <a:latin typeface="Times New Roman"/>
                <a:cs typeface="Segoe UI"/>
              </a:rPr>
              <a:t>patiente</a:t>
            </a:r>
            <a:r>
              <a:rPr lang="fr-FR" sz="1200" b="1">
                <a:latin typeface="Times New Roman"/>
                <a:cs typeface="Segoe UI"/>
              </a:rPr>
              <a:t> </a:t>
            </a:r>
            <a:r>
              <a:rPr lang="fr-FR" sz="1200" b="1">
                <a:solidFill>
                  <a:srgbClr val="6FAC47"/>
                </a:solidFill>
                <a:latin typeface="Times New Roman"/>
                <a:cs typeface="Segoe UI"/>
              </a:rPr>
              <a:t>subit </a:t>
            </a:r>
            <a:r>
              <a:rPr lang="fr-FR" sz="1200" b="1">
                <a:latin typeface="Times New Roman"/>
                <a:cs typeface="Segoe UI"/>
              </a:rPr>
              <a:t>un </a:t>
            </a:r>
            <a:r>
              <a:rPr lang="fr-FR" sz="1200" b="1">
                <a:solidFill>
                  <a:srgbClr val="FF0000"/>
                </a:solidFill>
                <a:latin typeface="Times New Roman"/>
                <a:cs typeface="Segoe UI"/>
              </a:rPr>
              <a:t>évènement</a:t>
            </a:r>
            <a:r>
              <a:rPr lang="fr-FR" sz="1200" b="1">
                <a:solidFill>
                  <a:srgbClr val="FF0000"/>
                </a:solidFill>
                <a:latin typeface="Times New Roman"/>
                <a:cs typeface="Times New Roman"/>
              </a:rPr>
              <a:t> </a:t>
            </a:r>
          </a:p>
        </p:txBody>
      </p:sp>
      <p:sp>
        <p:nvSpPr>
          <p:cNvPr id="22" name="ZoneTexte 21">
            <a:extLst>
              <a:ext uri="{FF2B5EF4-FFF2-40B4-BE49-F238E27FC236}">
                <a16:creationId xmlns:a16="http://schemas.microsoft.com/office/drawing/2014/main" id="{7CF367A9-33C8-9577-1335-8F77D78BCD93}"/>
              </a:ext>
            </a:extLst>
          </p:cNvPr>
          <p:cNvSpPr txBox="1"/>
          <p:nvPr/>
        </p:nvSpPr>
        <p:spPr>
          <a:xfrm>
            <a:off x="643783" y="6198550"/>
            <a:ext cx="9665293" cy="461665"/>
          </a:xfrm>
          <a:prstGeom prst="rect">
            <a:avLst/>
          </a:prstGeom>
          <a:solidFill>
            <a:schemeClr val="tx1">
              <a:lumMod val="75000"/>
            </a:schemeClr>
          </a:solidFill>
          <a:ln>
            <a:solidFill>
              <a:schemeClr val="tx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200" b="1">
                <a:latin typeface="Times New Roman"/>
              </a:rPr>
              <a:t>Une </a:t>
            </a:r>
            <a:r>
              <a:rPr lang="fr-FR" sz="1200" b="1">
                <a:solidFill>
                  <a:srgbClr val="FF0000"/>
                </a:solidFill>
                <a:latin typeface="Times New Roman"/>
              </a:rPr>
              <a:t>patiente</a:t>
            </a:r>
            <a:r>
              <a:rPr lang="fr-FR" sz="1200" b="1">
                <a:latin typeface="Times New Roman"/>
              </a:rPr>
              <a:t> </a:t>
            </a:r>
            <a:r>
              <a:rPr lang="fr-FR" sz="1200" b="1">
                <a:solidFill>
                  <a:srgbClr val="6FAC47"/>
                </a:solidFill>
                <a:latin typeface="Times New Roman"/>
              </a:rPr>
              <a:t>subit </a:t>
            </a:r>
            <a:r>
              <a:rPr lang="fr-FR" sz="1200" b="1">
                <a:latin typeface="Times New Roman"/>
              </a:rPr>
              <a:t>un </a:t>
            </a:r>
            <a:r>
              <a:rPr lang="fr-FR" sz="1200" b="1">
                <a:solidFill>
                  <a:srgbClr val="FF0000"/>
                </a:solidFill>
                <a:latin typeface="Times New Roman"/>
              </a:rPr>
              <a:t>évènement</a:t>
            </a:r>
            <a:r>
              <a:rPr lang="fr-FR" sz="1200" b="1">
                <a:latin typeface="Times New Roman"/>
              </a:rPr>
              <a:t> </a:t>
            </a:r>
            <a:r>
              <a:rPr lang="fr-FR" sz="1200" b="1">
                <a:solidFill>
                  <a:srgbClr val="6FAC47"/>
                </a:solidFill>
                <a:latin typeface="Times New Roman"/>
              </a:rPr>
              <a:t>enregistré </a:t>
            </a:r>
            <a:r>
              <a:rPr lang="fr-FR" sz="1200" b="1">
                <a:latin typeface="Times New Roman"/>
              </a:rPr>
              <a:t>dans une </a:t>
            </a:r>
            <a:r>
              <a:rPr lang="fr-FR" sz="1200" b="1">
                <a:solidFill>
                  <a:srgbClr val="FF0000"/>
                </a:solidFill>
                <a:latin typeface="Times New Roman"/>
              </a:rPr>
              <a:t>région</a:t>
            </a:r>
            <a:r>
              <a:rPr lang="fr-FR" sz="1200" b="1">
                <a:latin typeface="Times New Roman"/>
              </a:rPr>
              <a:t> spécifique.</a:t>
            </a:r>
            <a:endParaRPr lang="fr-FR" sz="1200" b="1">
              <a:latin typeface="Times New Roman"/>
              <a:cs typeface="Times New Roman"/>
            </a:endParaRPr>
          </a:p>
          <a:p>
            <a:r>
              <a:rPr lang="fr-FR" sz="1200" b="1">
                <a:latin typeface="Times New Roman"/>
                <a:cs typeface="Times New Roman"/>
              </a:rPr>
              <a:t>Une </a:t>
            </a:r>
            <a:r>
              <a:rPr lang="fr-FR" sz="1200" b="1">
                <a:solidFill>
                  <a:srgbClr val="FF0000"/>
                </a:solidFill>
                <a:latin typeface="Times New Roman"/>
                <a:cs typeface="Times New Roman"/>
              </a:rPr>
              <a:t>région</a:t>
            </a:r>
            <a:r>
              <a:rPr lang="fr-FR" sz="1200" b="1">
                <a:solidFill>
                  <a:srgbClr val="000000"/>
                </a:solidFill>
                <a:latin typeface="Times New Roman"/>
                <a:cs typeface="Times New Roman"/>
              </a:rPr>
              <a:t> </a:t>
            </a:r>
            <a:r>
              <a:rPr lang="fr-FR" sz="1200" b="1">
                <a:solidFill>
                  <a:srgbClr val="6FAC47"/>
                </a:solidFill>
                <a:latin typeface="Times New Roman"/>
                <a:cs typeface="Times New Roman"/>
              </a:rPr>
              <a:t>enregistre</a:t>
            </a:r>
            <a:r>
              <a:rPr lang="fr-FR" sz="1200" b="1">
                <a:solidFill>
                  <a:srgbClr val="000000"/>
                </a:solidFill>
                <a:latin typeface="Times New Roman"/>
                <a:cs typeface="Times New Roman"/>
              </a:rPr>
              <a:t> </a:t>
            </a:r>
            <a:r>
              <a:rPr lang="fr-FR" sz="1200" b="1">
                <a:latin typeface="Times New Roman"/>
                <a:cs typeface="Times New Roman"/>
              </a:rPr>
              <a:t>un</a:t>
            </a:r>
            <a:r>
              <a:rPr lang="fr-FR" sz="1200" b="1">
                <a:solidFill>
                  <a:srgbClr val="000000"/>
                </a:solidFill>
                <a:latin typeface="Times New Roman"/>
                <a:cs typeface="Times New Roman"/>
              </a:rPr>
              <a:t> </a:t>
            </a:r>
            <a:r>
              <a:rPr lang="fr-FR" sz="1200" b="1">
                <a:solidFill>
                  <a:srgbClr val="FF0000"/>
                </a:solidFill>
                <a:latin typeface="Times New Roman"/>
                <a:cs typeface="Times New Roman"/>
              </a:rPr>
              <a:t>évènement</a:t>
            </a:r>
            <a:r>
              <a:rPr lang="fr-FR" sz="1200" b="1">
                <a:solidFill>
                  <a:srgbClr val="000000"/>
                </a:solidFill>
                <a:latin typeface="Times New Roman"/>
                <a:cs typeface="Times New Roman"/>
              </a:rPr>
              <a:t> </a:t>
            </a:r>
            <a:r>
              <a:rPr lang="fr-FR" sz="1200" b="1">
                <a:solidFill>
                  <a:srgbClr val="6FAC47"/>
                </a:solidFill>
                <a:latin typeface="Times New Roman"/>
                <a:cs typeface="Times New Roman"/>
              </a:rPr>
              <a:t>étant subit</a:t>
            </a:r>
            <a:r>
              <a:rPr lang="fr-FR" sz="1200" b="1">
                <a:solidFill>
                  <a:srgbClr val="000000"/>
                </a:solidFill>
                <a:latin typeface="Times New Roman"/>
                <a:cs typeface="Times New Roman"/>
              </a:rPr>
              <a:t> </a:t>
            </a:r>
            <a:r>
              <a:rPr lang="fr-FR" sz="1200" b="1">
                <a:latin typeface="Times New Roman"/>
                <a:cs typeface="Times New Roman"/>
              </a:rPr>
              <a:t>par une</a:t>
            </a:r>
            <a:r>
              <a:rPr lang="fr-FR" sz="1200" b="1">
                <a:solidFill>
                  <a:srgbClr val="000000"/>
                </a:solidFill>
                <a:latin typeface="Times New Roman"/>
                <a:cs typeface="Times New Roman"/>
              </a:rPr>
              <a:t> </a:t>
            </a:r>
            <a:r>
              <a:rPr lang="fr-FR" sz="1200" b="1">
                <a:solidFill>
                  <a:srgbClr val="FF0000"/>
                </a:solidFill>
                <a:latin typeface="Times New Roman"/>
                <a:cs typeface="Times New Roman"/>
              </a:rPr>
              <a:t>patiente</a:t>
            </a:r>
            <a:r>
              <a:rPr lang="fr-FR" sz="1200" b="1">
                <a:latin typeface="Times New Roman"/>
                <a:cs typeface="Times New Roman"/>
              </a:rPr>
              <a:t>, </a:t>
            </a:r>
            <a:r>
              <a:rPr lang="fr-FR" sz="1200" b="1">
                <a:solidFill>
                  <a:srgbClr val="6FAC47"/>
                </a:solidFill>
                <a:latin typeface="Times New Roman"/>
                <a:cs typeface="Times New Roman"/>
              </a:rPr>
              <a:t>assisté</a:t>
            </a:r>
            <a:r>
              <a:rPr lang="fr-FR" sz="1200" b="1">
                <a:solidFill>
                  <a:srgbClr val="000000"/>
                </a:solidFill>
                <a:latin typeface="Times New Roman"/>
                <a:cs typeface="Times New Roman"/>
              </a:rPr>
              <a:t> </a:t>
            </a:r>
            <a:r>
              <a:rPr lang="fr-FR" sz="1200" b="1">
                <a:latin typeface="Times New Roman"/>
                <a:cs typeface="Times New Roman"/>
              </a:rPr>
              <a:t>par une</a:t>
            </a:r>
            <a:r>
              <a:rPr lang="fr-FR" sz="1200" b="1">
                <a:solidFill>
                  <a:srgbClr val="000000"/>
                </a:solidFill>
                <a:latin typeface="Times New Roman"/>
                <a:cs typeface="Times New Roman"/>
              </a:rPr>
              <a:t> </a:t>
            </a:r>
            <a:r>
              <a:rPr lang="fr-FR" sz="1200" b="1">
                <a:solidFill>
                  <a:srgbClr val="FF0000"/>
                </a:solidFill>
                <a:latin typeface="Times New Roman"/>
                <a:cs typeface="Times New Roman"/>
              </a:rPr>
              <a:t>sage-femme</a:t>
            </a:r>
            <a:r>
              <a:rPr lang="fr-FR" sz="1200" b="1">
                <a:solidFill>
                  <a:srgbClr val="000000"/>
                </a:solidFill>
                <a:latin typeface="Times New Roman"/>
                <a:cs typeface="Times New Roman"/>
              </a:rPr>
              <a:t> </a:t>
            </a:r>
            <a:r>
              <a:rPr lang="fr-FR" sz="1200" b="1">
                <a:latin typeface="Times New Roman"/>
                <a:cs typeface="Times New Roman"/>
              </a:rPr>
              <a:t>qui elle-même</a:t>
            </a:r>
            <a:r>
              <a:rPr lang="fr-FR" sz="1200" b="1">
                <a:solidFill>
                  <a:srgbClr val="000000"/>
                </a:solidFill>
                <a:latin typeface="Times New Roman"/>
                <a:cs typeface="Times New Roman"/>
              </a:rPr>
              <a:t> </a:t>
            </a:r>
            <a:r>
              <a:rPr lang="fr-FR" sz="1200" b="1">
                <a:solidFill>
                  <a:srgbClr val="6FAC47"/>
                </a:solidFill>
                <a:latin typeface="Times New Roman"/>
                <a:cs typeface="Times New Roman"/>
              </a:rPr>
              <a:t>intervient</a:t>
            </a:r>
            <a:r>
              <a:rPr lang="fr-FR" sz="1200" b="1">
                <a:solidFill>
                  <a:srgbClr val="000000"/>
                </a:solidFill>
                <a:latin typeface="Times New Roman"/>
                <a:cs typeface="Times New Roman"/>
              </a:rPr>
              <a:t> </a:t>
            </a:r>
            <a:r>
              <a:rPr lang="fr-FR" sz="1200" b="1">
                <a:latin typeface="Times New Roman"/>
                <a:cs typeface="Times New Roman"/>
              </a:rPr>
              <a:t>dans la</a:t>
            </a:r>
            <a:r>
              <a:rPr lang="fr-FR" sz="1200" b="1">
                <a:solidFill>
                  <a:srgbClr val="000000"/>
                </a:solidFill>
                <a:latin typeface="Times New Roman"/>
                <a:cs typeface="Times New Roman"/>
              </a:rPr>
              <a:t> </a:t>
            </a:r>
            <a:r>
              <a:rPr lang="fr-FR" sz="1200" b="1">
                <a:solidFill>
                  <a:srgbClr val="FF0000"/>
                </a:solidFill>
                <a:latin typeface="Times New Roman"/>
                <a:cs typeface="Times New Roman"/>
              </a:rPr>
              <a:t>région</a:t>
            </a:r>
            <a:r>
              <a:rPr lang="fr-FR" sz="1200" b="1">
                <a:latin typeface="Times New Roman"/>
                <a:cs typeface="Times New Roman"/>
              </a:rPr>
              <a:t>.</a:t>
            </a:r>
          </a:p>
        </p:txBody>
      </p:sp>
      <p:pic>
        <p:nvPicPr>
          <p:cNvPr id="24" name="1Audio base de donné ">
            <a:hlinkClick r:id="" action="ppaction://media"/>
            <a:extLst>
              <a:ext uri="{FF2B5EF4-FFF2-40B4-BE49-F238E27FC236}">
                <a16:creationId xmlns:a16="http://schemas.microsoft.com/office/drawing/2014/main" id="{92249FD0-86A5-1FD2-D582-758CF281DCE3}"/>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435923" y="475492"/>
            <a:ext cx="693964" cy="645584"/>
          </a:xfrm>
          <a:prstGeom prst="rect">
            <a:avLst/>
          </a:prstGeom>
        </p:spPr>
      </p:pic>
    </p:spTree>
    <p:extLst>
      <p:ext uri="{BB962C8B-B14F-4D97-AF65-F5344CB8AC3E}">
        <p14:creationId xmlns:p14="http://schemas.microsoft.com/office/powerpoint/2010/main" val="1008124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24"/>
                                        </p:tgtEl>
                                      </p:cBhvr>
                                    </p:cmd>
                                  </p:childTnLst>
                                </p:cTn>
                              </p:par>
                            </p:childTnLst>
                          </p:cTn>
                        </p:par>
                      </p:childTnLst>
                    </p:cTn>
                  </p:par>
                </p:childTnLst>
              </p:cTn>
              <p:nextCondLst>
                <p:cond evt="onClick" delay="0">
                  <p:tgtEl>
                    <p:spTgt spid="24"/>
                  </p:tgtEl>
                </p:cond>
              </p:nextCondLst>
            </p:seq>
            <p:audio>
              <p:cMediaNode>
                <p:cTn id="13" fill="hold" display="0">
                  <p:stCondLst>
                    <p:cond delay="indefinite"/>
                  </p:stCondLst>
                  <p:endCondLst>
                    <p:cond evt="onStopAudio" delay="0">
                      <p:tgtEl>
                        <p:sldTgt/>
                      </p:tgtEl>
                    </p:cond>
                  </p:endCondLst>
                </p:cTn>
                <p:tgtEl>
                  <p:spTgt spid="24"/>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5">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68" name="Picture 102">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69" name="Picture 104">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70" name="Oval 106">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71" name="Picture 108">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8">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2" name="Picture 110">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9">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73" name="Rectangle 112">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re 1">
            <a:extLst>
              <a:ext uri="{FF2B5EF4-FFF2-40B4-BE49-F238E27FC236}">
                <a16:creationId xmlns:a16="http://schemas.microsoft.com/office/drawing/2014/main" id="{38844585-FE59-C0F1-4D8E-B8879EB1D2B9}"/>
              </a:ext>
            </a:extLst>
          </p:cNvPr>
          <p:cNvSpPr>
            <a:spLocks noGrp="1"/>
          </p:cNvSpPr>
          <p:nvPr>
            <p:ph type="title"/>
          </p:nvPr>
        </p:nvSpPr>
        <p:spPr>
          <a:xfrm>
            <a:off x="3135412" y="3411"/>
            <a:ext cx="9163170" cy="952597"/>
          </a:xfrm>
        </p:spPr>
        <p:txBody>
          <a:bodyPr vert="horz" lIns="91440" tIns="45720" rIns="91440" bIns="45720" rtlCol="0" anchor="b">
            <a:normAutofit fontScale="90000"/>
          </a:bodyPr>
          <a:lstStyle/>
          <a:p>
            <a:r>
              <a:rPr lang="en-US" sz="6000" b="0" i="0" kern="1200">
                <a:solidFill>
                  <a:schemeClr val="tx2"/>
                </a:solidFill>
                <a:latin typeface="+mj-lt"/>
                <a:ea typeface="+mj-ea"/>
                <a:cs typeface="+mj-cs"/>
              </a:rPr>
              <a:t>Base de données</a:t>
            </a:r>
          </a:p>
        </p:txBody>
      </p:sp>
      <p:pic>
        <p:nvPicPr>
          <p:cNvPr id="5" name="Image 5" descr="Une image contenant diagramme&#10;&#10;Description générée automatiquement">
            <a:extLst>
              <a:ext uri="{FF2B5EF4-FFF2-40B4-BE49-F238E27FC236}">
                <a16:creationId xmlns:a16="http://schemas.microsoft.com/office/drawing/2014/main" id="{0C2AAB40-873B-F67D-9ABA-D603546A9E2D}"/>
              </a:ext>
            </a:extLst>
          </p:cNvPr>
          <p:cNvPicPr>
            <a:picLocks noChangeAspect="1"/>
          </p:cNvPicPr>
          <p:nvPr/>
        </p:nvPicPr>
        <p:blipFill>
          <a:blip r:embed="rId10"/>
          <a:stretch>
            <a:fillRect/>
          </a:stretch>
        </p:blipFill>
        <p:spPr>
          <a:xfrm>
            <a:off x="1225826" y="1477527"/>
            <a:ext cx="9442173" cy="4393277"/>
          </a:xfrm>
          <a:prstGeom prst="rect">
            <a:avLst/>
          </a:prstGeom>
        </p:spPr>
      </p:pic>
      <p:sp>
        <p:nvSpPr>
          <p:cNvPr id="6" name="Flèche : droite 5">
            <a:extLst>
              <a:ext uri="{FF2B5EF4-FFF2-40B4-BE49-F238E27FC236}">
                <a16:creationId xmlns:a16="http://schemas.microsoft.com/office/drawing/2014/main" id="{DA7BB40E-5D6E-ADE8-61BA-C89CE894171D}"/>
              </a:ext>
            </a:extLst>
          </p:cNvPr>
          <p:cNvSpPr/>
          <p:nvPr/>
        </p:nvSpPr>
        <p:spPr>
          <a:xfrm>
            <a:off x="0" y="2928730"/>
            <a:ext cx="993913" cy="808382"/>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E9707D07-180F-DEE1-3671-77E8F3CD1994}"/>
              </a:ext>
            </a:extLst>
          </p:cNvPr>
          <p:cNvSpPr txBox="1"/>
          <p:nvPr/>
        </p:nvSpPr>
        <p:spPr>
          <a:xfrm>
            <a:off x="1147366" y="5960939"/>
            <a:ext cx="441297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fr-FR" sz="1600" b="1">
                <a:latin typeface="Times New Roman"/>
                <a:cs typeface="Segoe UI"/>
              </a:rPr>
              <a:t>String</a:t>
            </a:r>
            <a:r>
              <a:rPr lang="fr-FR" sz="1600" b="1">
                <a:solidFill>
                  <a:srgbClr val="FFFFFF"/>
                </a:solidFill>
                <a:latin typeface="Times New Roman"/>
                <a:cs typeface="Segoe UI"/>
              </a:rPr>
              <a:t> : Chaine de caractères </a:t>
            </a:r>
            <a:endParaRPr lang="fr-FR" sz="1600">
              <a:solidFill>
                <a:srgbClr val="FFFFFF"/>
              </a:solidFill>
              <a:latin typeface="Century Gothic" panose="020B0502020202020204"/>
              <a:cs typeface="Times New Roman"/>
            </a:endParaRPr>
          </a:p>
          <a:p>
            <a:pPr algn="just"/>
            <a:r>
              <a:rPr lang="fr-FR" sz="1600" b="1">
                <a:solidFill>
                  <a:srgbClr val="FFFFFF"/>
                </a:solidFill>
                <a:latin typeface="Times New Roman"/>
                <a:cs typeface="Segoe UI"/>
              </a:rPr>
              <a:t>Integer : Nombre entier</a:t>
            </a:r>
            <a:endParaRPr lang="fr-FR" sz="1600">
              <a:solidFill>
                <a:srgbClr val="FFFFFF"/>
              </a:solidFill>
              <a:latin typeface="Century Gothic" panose="020B0502020202020204"/>
              <a:cs typeface="Times New Roman"/>
            </a:endParaRPr>
          </a:p>
        </p:txBody>
      </p:sp>
      <p:pic>
        <p:nvPicPr>
          <p:cNvPr id="12" name="Université Paris-Saclay 27">
            <a:hlinkClick r:id="" action="ppaction://media"/>
            <a:extLst>
              <a:ext uri="{FF2B5EF4-FFF2-40B4-BE49-F238E27FC236}">
                <a16:creationId xmlns:a16="http://schemas.microsoft.com/office/drawing/2014/main" id="{6121D099-FA65-C434-945F-E330E4FC8BAA}"/>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501658" y="479701"/>
            <a:ext cx="557972" cy="577851"/>
          </a:xfrm>
          <a:prstGeom prst="rect">
            <a:avLst/>
          </a:prstGeom>
        </p:spPr>
      </p:pic>
    </p:spTree>
    <p:extLst>
      <p:ext uri="{BB962C8B-B14F-4D97-AF65-F5344CB8AC3E}">
        <p14:creationId xmlns:p14="http://schemas.microsoft.com/office/powerpoint/2010/main" val="182926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12"/>
                                        </p:tgtEl>
                                      </p:cBhvr>
                                    </p:cmd>
                                  </p:childTnLst>
                                </p:cTn>
                              </p:par>
                            </p:childTnLst>
                          </p:cTn>
                        </p:par>
                      </p:childTnLst>
                    </p:cTn>
                  </p:par>
                </p:childTnLst>
              </p:cTn>
              <p:nextCondLst>
                <p:cond evt="onClick" delay="0">
                  <p:tgtEl>
                    <p:spTgt spid="12"/>
                  </p:tgtEl>
                </p:cond>
              </p:nextCondLst>
            </p:seq>
            <p:audio>
              <p:cMediaNode>
                <p:cTn id="13" fill="hold" display="0">
                  <p:stCondLst>
                    <p:cond delay="indefinite"/>
                  </p:stCondLst>
                  <p:endCondLst>
                    <p:cond evt="onStopAudio" delay="0">
                      <p:tgtEl>
                        <p:sldTgt/>
                      </p:tgtEl>
                    </p:cond>
                  </p:endCondLst>
                </p:cTn>
                <p:tgtEl>
                  <p:spTgt spid="12"/>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3A59DB-A032-31E8-6F30-7BDA08C7E954}"/>
              </a:ext>
            </a:extLst>
          </p:cNvPr>
          <p:cNvSpPr>
            <a:spLocks noGrp="1"/>
          </p:cNvSpPr>
          <p:nvPr>
            <p:ph type="ctrTitle"/>
          </p:nvPr>
        </p:nvSpPr>
        <p:spPr>
          <a:xfrm>
            <a:off x="3128213" y="437"/>
            <a:ext cx="5371537" cy="1130034"/>
          </a:xfrm>
        </p:spPr>
        <p:txBody>
          <a:bodyPr/>
          <a:lstStyle/>
          <a:p>
            <a:r>
              <a:rPr lang="fr-FR" sz="4000">
                <a:cs typeface="Calibri Light"/>
              </a:rPr>
              <a:t>Carte interactive 3D</a:t>
            </a:r>
          </a:p>
        </p:txBody>
      </p:sp>
      <p:pic>
        <p:nvPicPr>
          <p:cNvPr id="4" name="Image 4" descr="Une image contenant carte&#10;&#10;Description générée automatiquement">
            <a:extLst>
              <a:ext uri="{FF2B5EF4-FFF2-40B4-BE49-F238E27FC236}">
                <a16:creationId xmlns:a16="http://schemas.microsoft.com/office/drawing/2014/main" id="{3907AFFB-87E9-FDB2-3749-69C1D292733A}"/>
              </a:ext>
            </a:extLst>
          </p:cNvPr>
          <p:cNvPicPr>
            <a:picLocks noChangeAspect="1"/>
          </p:cNvPicPr>
          <p:nvPr/>
        </p:nvPicPr>
        <p:blipFill>
          <a:blip r:embed="rId7"/>
          <a:stretch>
            <a:fillRect/>
          </a:stretch>
        </p:blipFill>
        <p:spPr>
          <a:xfrm>
            <a:off x="3099708" y="1235528"/>
            <a:ext cx="5448300" cy="5279573"/>
          </a:xfrm>
          <a:prstGeom prst="rect">
            <a:avLst/>
          </a:prstGeom>
        </p:spPr>
      </p:pic>
      <p:sp>
        <p:nvSpPr>
          <p:cNvPr id="5" name="ZoneTexte 4">
            <a:extLst>
              <a:ext uri="{FF2B5EF4-FFF2-40B4-BE49-F238E27FC236}">
                <a16:creationId xmlns:a16="http://schemas.microsoft.com/office/drawing/2014/main" id="{AF7FE13C-886C-41E9-56F8-8C7CC16F7D7E}"/>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pic>
        <p:nvPicPr>
          <p:cNvPr id="8" name="Rue des Fontenelles 2">
            <a:hlinkClick r:id="" action="ppaction://media"/>
            <a:extLst>
              <a:ext uri="{FF2B5EF4-FFF2-40B4-BE49-F238E27FC236}">
                <a16:creationId xmlns:a16="http://schemas.microsoft.com/office/drawing/2014/main" id="{9B7CBC4F-DD07-4646-922E-87D479D7860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504879" y="44716"/>
            <a:ext cx="501650" cy="523422"/>
          </a:xfrm>
          <a:prstGeom prst="rect">
            <a:avLst/>
          </a:prstGeom>
        </p:spPr>
      </p:pic>
      <p:pic>
        <p:nvPicPr>
          <p:cNvPr id="3" name="Université Paris-Saclay 32">
            <a:hlinkClick r:id="" action="ppaction://media"/>
            <a:extLst>
              <a:ext uri="{FF2B5EF4-FFF2-40B4-BE49-F238E27FC236}">
                <a16:creationId xmlns:a16="http://schemas.microsoft.com/office/drawing/2014/main" id="{7563A35B-D73E-4BD8-990D-4BC8A5CC36F4}"/>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245556" y="47298"/>
            <a:ext cx="510292" cy="533859"/>
          </a:xfrm>
          <a:prstGeom prst="rect">
            <a:avLst/>
          </a:prstGeom>
        </p:spPr>
      </p:pic>
    </p:spTree>
    <p:extLst>
      <p:ext uri="{BB962C8B-B14F-4D97-AF65-F5344CB8AC3E}">
        <p14:creationId xmlns:p14="http://schemas.microsoft.com/office/powerpoint/2010/main" val="36593410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3"/>
                                        </p:tgtEl>
                                      </p:cBhvr>
                                    </p:cmd>
                                  </p:childTnLst>
                                </p:cTn>
                              </p:par>
                            </p:childTnLst>
                          </p:cTn>
                        </p:par>
                      </p:childTnLst>
                    </p:cTn>
                  </p:par>
                </p:childTnLst>
              </p:cTn>
              <p:nextCondLst>
                <p:cond evt="onClick" delay="0">
                  <p:tgtEl>
                    <p:spTgt spid="3"/>
                  </p:tgtEl>
                </p:cond>
              </p:nextCondLst>
            </p:seq>
            <p:audio>
              <p:cMediaNode>
                <p:cTn id="13"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178F4A-6319-EF86-37ED-7DCA70E6E96C}"/>
              </a:ext>
            </a:extLst>
          </p:cNvPr>
          <p:cNvSpPr>
            <a:spLocks noGrp="1"/>
          </p:cNvSpPr>
          <p:nvPr>
            <p:ph type="title"/>
          </p:nvPr>
        </p:nvSpPr>
        <p:spPr/>
        <p:txBody>
          <a:bodyPr/>
          <a:lstStyle/>
          <a:p>
            <a:pPr algn="ctr"/>
            <a:r>
              <a:rPr lang="fr-FR">
                <a:ea typeface="Calibri Light"/>
                <a:cs typeface="Calibri Light"/>
              </a:rPr>
              <a:t>Analyse statistique</a:t>
            </a:r>
          </a:p>
        </p:txBody>
      </p:sp>
      <p:sp>
        <p:nvSpPr>
          <p:cNvPr id="3" name="Espace réservé du contenu 2">
            <a:extLst>
              <a:ext uri="{FF2B5EF4-FFF2-40B4-BE49-F238E27FC236}">
                <a16:creationId xmlns:a16="http://schemas.microsoft.com/office/drawing/2014/main" id="{9334236F-F00D-E4B0-480E-AE6FDCD61A4D}"/>
              </a:ext>
            </a:extLst>
          </p:cNvPr>
          <p:cNvSpPr>
            <a:spLocks noGrp="1"/>
          </p:cNvSpPr>
          <p:nvPr>
            <p:ph idx="1"/>
          </p:nvPr>
        </p:nvSpPr>
        <p:spPr>
          <a:xfrm>
            <a:off x="1103312" y="1432432"/>
            <a:ext cx="9875228" cy="4195481"/>
          </a:xfrm>
        </p:spPr>
        <p:txBody>
          <a:bodyPr vert="horz" lIns="91440" tIns="45720" rIns="91440" bIns="45720" rtlCol="0" anchor="t">
            <a:normAutofit/>
          </a:bodyPr>
          <a:lstStyle/>
          <a:p>
            <a:pPr marL="0" indent="0">
              <a:buNone/>
            </a:pPr>
            <a:r>
              <a:rPr lang="fr-FR" b="1"/>
              <a:t>Problématique :</a:t>
            </a:r>
            <a:endParaRPr lang="fr-FR"/>
          </a:p>
          <a:p>
            <a:pPr>
              <a:buClr>
                <a:srgbClr val="8AD0D6"/>
              </a:buClr>
            </a:pPr>
            <a:r>
              <a:rPr lang="fr-FR"/>
              <a:t>Les effectifs de sage-femmes diplômées d'Etat (SFE) sont-ils variables d'une région à une autre ?</a:t>
            </a:r>
          </a:p>
          <a:p>
            <a:pPr>
              <a:buClr>
                <a:srgbClr val="8AD0D6"/>
              </a:buClr>
            </a:pPr>
            <a:r>
              <a:rPr lang="fr-FR"/>
              <a:t>Y-a-t-il un lien entre les ratios de SFE dans chaque région, et la région de décès d'une femme enceinte ? </a:t>
            </a:r>
          </a:p>
          <a:p>
            <a:pPr marL="0" indent="0">
              <a:buNone/>
            </a:pPr>
            <a:r>
              <a:rPr lang="fr-FR" b="1"/>
              <a:t>Variables :</a:t>
            </a:r>
            <a:endParaRPr lang="fr-FR"/>
          </a:p>
          <a:p>
            <a:pPr>
              <a:buClr>
                <a:srgbClr val="8AD0D6"/>
              </a:buClr>
            </a:pPr>
            <a:r>
              <a:rPr lang="fr-FR" sz="2100" b="1"/>
              <a:t>X</a:t>
            </a:r>
            <a:r>
              <a:rPr lang="fr-FR" sz="2100" b="1" baseline="-25000"/>
              <a:t> </a:t>
            </a:r>
            <a:r>
              <a:rPr lang="fr-FR" sz="2100"/>
              <a:t>: “Région dans laquelle est décédée la femme enceinte ” variable qualitative (indépendante) --&gt; 12 valeurs (12 régions).</a:t>
            </a:r>
            <a:endParaRPr lang="fr-FR"/>
          </a:p>
          <a:p>
            <a:pPr>
              <a:buClr>
                <a:srgbClr val="8AD0D6"/>
              </a:buClr>
            </a:pPr>
            <a:r>
              <a:rPr lang="fr-FR" sz="2100" b="1" err="1"/>
              <a:t>Y</a:t>
            </a:r>
            <a:r>
              <a:rPr lang="fr-FR" sz="2100" b="1" baseline="-25000" err="1"/>
              <a:t>n</a:t>
            </a:r>
            <a:r>
              <a:rPr lang="fr-FR" sz="2100" b="1" baseline="-25000"/>
              <a:t> </a:t>
            </a:r>
            <a:r>
              <a:rPr lang="fr-FR" sz="2100"/>
              <a:t>: “Effectif de SFE pour 100 000 habitants dans une région n" </a:t>
            </a:r>
            <a:endParaRPr lang="fr-FR"/>
          </a:p>
          <a:p>
            <a:pPr marL="0" indent="0">
              <a:buClr>
                <a:srgbClr val="8AD0D6"/>
              </a:buClr>
              <a:buNone/>
            </a:pPr>
            <a:r>
              <a:rPr lang="fr-FR" sz="2100"/>
              <a:t>     variable quantitative continue (dépendante).</a:t>
            </a:r>
            <a:endParaRPr lang="fr-FR"/>
          </a:p>
          <a:p>
            <a:pPr>
              <a:buNone/>
            </a:pPr>
            <a:endParaRPr lang="fr-FR" b="1"/>
          </a:p>
          <a:p>
            <a:pPr marL="0" indent="0">
              <a:buNone/>
            </a:pPr>
            <a:endParaRPr lang="fr-FR"/>
          </a:p>
        </p:txBody>
      </p:sp>
      <p:sp>
        <p:nvSpPr>
          <p:cNvPr id="5" name="ZoneTexte 4">
            <a:extLst>
              <a:ext uri="{FF2B5EF4-FFF2-40B4-BE49-F238E27FC236}">
                <a16:creationId xmlns:a16="http://schemas.microsoft.com/office/drawing/2014/main" id="{E223D0D0-39EE-AFBB-270D-F0F592B0D054}"/>
              </a:ext>
            </a:extLst>
          </p:cNvPr>
          <p:cNvSpPr txBox="1"/>
          <p:nvPr/>
        </p:nvSpPr>
        <p:spPr>
          <a:xfrm>
            <a:off x="2000249" y="5626276"/>
            <a:ext cx="6041572" cy="400110"/>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b="1">
                <a:solidFill>
                  <a:srgbClr val="C00000"/>
                </a:solidFill>
              </a:rPr>
              <a:t>    Suivent une loi normale et sont homogènes</a:t>
            </a:r>
          </a:p>
        </p:txBody>
      </p:sp>
      <p:pic>
        <p:nvPicPr>
          <p:cNvPr id="8" name="audio analys1">
            <a:hlinkClick r:id="" action="ppaction://media"/>
            <a:extLst>
              <a:ext uri="{FF2B5EF4-FFF2-40B4-BE49-F238E27FC236}">
                <a16:creationId xmlns:a16="http://schemas.microsoft.com/office/drawing/2014/main" id="{E59F4F26-D5EC-8DB8-9E5F-8BD1C3799C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44389" y="407761"/>
            <a:ext cx="577850" cy="632279"/>
          </a:xfrm>
          <a:prstGeom prst="rect">
            <a:avLst/>
          </a:prstGeom>
        </p:spPr>
      </p:pic>
      <p:sp>
        <p:nvSpPr>
          <p:cNvPr id="4" name="Flèche : droite 3">
            <a:extLst>
              <a:ext uri="{FF2B5EF4-FFF2-40B4-BE49-F238E27FC236}">
                <a16:creationId xmlns:a16="http://schemas.microsoft.com/office/drawing/2014/main" id="{9460C133-A494-D772-822C-50609CCBC6E9}"/>
              </a:ext>
            </a:extLst>
          </p:cNvPr>
          <p:cNvSpPr/>
          <p:nvPr/>
        </p:nvSpPr>
        <p:spPr>
          <a:xfrm>
            <a:off x="2061480" y="5769428"/>
            <a:ext cx="244929" cy="1224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037835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178F4A-6319-EF86-37ED-7DCA70E6E96C}"/>
              </a:ext>
            </a:extLst>
          </p:cNvPr>
          <p:cNvSpPr>
            <a:spLocks noGrp="1"/>
          </p:cNvSpPr>
          <p:nvPr>
            <p:ph type="title"/>
          </p:nvPr>
        </p:nvSpPr>
        <p:spPr/>
        <p:txBody>
          <a:bodyPr/>
          <a:lstStyle/>
          <a:p>
            <a:pPr algn="ctr"/>
            <a:r>
              <a:rPr lang="fr-FR">
                <a:ea typeface="Calibri Light"/>
                <a:cs typeface="Calibri Light"/>
              </a:rPr>
              <a:t>Analyse statistique</a:t>
            </a:r>
          </a:p>
        </p:txBody>
      </p:sp>
      <p:sp>
        <p:nvSpPr>
          <p:cNvPr id="3" name="Espace réservé du contenu 2">
            <a:extLst>
              <a:ext uri="{FF2B5EF4-FFF2-40B4-BE49-F238E27FC236}">
                <a16:creationId xmlns:a16="http://schemas.microsoft.com/office/drawing/2014/main" id="{9334236F-F00D-E4B0-480E-AE6FDCD61A4D}"/>
              </a:ext>
            </a:extLst>
          </p:cNvPr>
          <p:cNvSpPr>
            <a:spLocks noGrp="1"/>
          </p:cNvSpPr>
          <p:nvPr>
            <p:ph idx="1"/>
          </p:nvPr>
        </p:nvSpPr>
        <p:spPr>
          <a:xfrm>
            <a:off x="1081541" y="1192946"/>
            <a:ext cx="9875228" cy="2431996"/>
          </a:xfrm>
        </p:spPr>
        <p:txBody>
          <a:bodyPr vert="horz" lIns="91440" tIns="45720" rIns="91440" bIns="45720" rtlCol="0" anchor="t">
            <a:normAutofit/>
          </a:bodyPr>
          <a:lstStyle/>
          <a:p>
            <a:pPr marL="0" indent="0">
              <a:buNone/>
            </a:pPr>
            <a:r>
              <a:rPr lang="fr-FR" b="1"/>
              <a:t>Hypothèse </a:t>
            </a:r>
            <a:endParaRPr lang="fr-FR"/>
          </a:p>
          <a:p>
            <a:pPr>
              <a:buClr>
                <a:srgbClr val="8AD0D6"/>
              </a:buClr>
            </a:pPr>
            <a:r>
              <a:rPr lang="fr-FR" b="1"/>
              <a:t>Ho :</a:t>
            </a:r>
            <a:r>
              <a:rPr lang="fr-FR"/>
              <a:t> μ</a:t>
            </a:r>
            <a:r>
              <a:rPr lang="fr-FR" baseline="-25000"/>
              <a:t>Y1</a:t>
            </a:r>
            <a:r>
              <a:rPr lang="fr-FR"/>
              <a:t> =μ</a:t>
            </a:r>
            <a:r>
              <a:rPr lang="fr-FR" baseline="-25000"/>
              <a:t>Y2</a:t>
            </a:r>
            <a:r>
              <a:rPr lang="fr-FR"/>
              <a:t>=⋯=μ</a:t>
            </a:r>
            <a:r>
              <a:rPr lang="fr-FR" baseline="-25000"/>
              <a:t>Y12</a:t>
            </a:r>
          </a:p>
          <a:p>
            <a:pPr>
              <a:buClr>
                <a:srgbClr val="8AD0D6"/>
              </a:buClr>
            </a:pPr>
            <a:r>
              <a:rPr lang="fr-FR" b="1"/>
              <a:t>H1 :</a:t>
            </a:r>
            <a:r>
              <a:rPr lang="fr-FR"/>
              <a:t> </a:t>
            </a:r>
            <a:r>
              <a:rPr lang="fr-FR" b="1"/>
              <a:t> </a:t>
            </a:r>
            <a:r>
              <a:rPr lang="fr-FR"/>
              <a:t>μ</a:t>
            </a:r>
            <a:r>
              <a:rPr lang="fr-FR" baseline="-25000"/>
              <a:t>Y1</a:t>
            </a:r>
            <a:r>
              <a:rPr lang="fr-FR"/>
              <a:t> ≠μ</a:t>
            </a:r>
            <a:r>
              <a:rPr lang="fr-FR" baseline="-25000"/>
              <a:t>Y2</a:t>
            </a:r>
            <a:r>
              <a:rPr lang="fr-FR"/>
              <a:t>≠⋯≠μ</a:t>
            </a:r>
            <a:r>
              <a:rPr lang="fr-FR" baseline="-25000"/>
              <a:t>Y12</a:t>
            </a:r>
          </a:p>
          <a:p>
            <a:pPr marL="0" indent="0">
              <a:buNone/>
            </a:pPr>
            <a:r>
              <a:rPr lang="fr-FR" b="1"/>
              <a:t>Test Statistique : </a:t>
            </a:r>
          </a:p>
          <a:p>
            <a:pPr>
              <a:buClr>
                <a:srgbClr val="8AD0D6"/>
              </a:buClr>
            </a:pPr>
            <a:r>
              <a:rPr lang="fr-FR"/>
              <a:t>Test </a:t>
            </a:r>
            <a:r>
              <a:rPr lang="fr-FR" err="1"/>
              <a:t>Anova</a:t>
            </a:r>
            <a:r>
              <a:rPr lang="fr-FR"/>
              <a:t> (analyse de la variance) à 11ddl au seuil standard (α = 0,05)</a:t>
            </a:r>
          </a:p>
          <a:p>
            <a:pPr marL="0" indent="0">
              <a:buClr>
                <a:srgbClr val="8AD0D6"/>
              </a:buClr>
              <a:buNone/>
            </a:pPr>
            <a:endParaRPr lang="fr-FR"/>
          </a:p>
          <a:p>
            <a:pPr marL="0" indent="0">
              <a:buClr>
                <a:srgbClr val="8AD0D6"/>
              </a:buClr>
              <a:buNone/>
            </a:pPr>
            <a:endParaRPr lang="fr-FR"/>
          </a:p>
          <a:p>
            <a:pPr marL="0" indent="0">
              <a:buClr>
                <a:srgbClr val="1E5155">
                  <a:lumMod val="40000"/>
                  <a:lumOff val="60000"/>
                </a:srgbClr>
              </a:buClr>
              <a:buNone/>
            </a:pPr>
            <a:endParaRPr lang="fr-FR"/>
          </a:p>
        </p:txBody>
      </p:sp>
      <p:pic>
        <p:nvPicPr>
          <p:cNvPr id="4" name="Image 4" descr="Une image contenant texte&#10;&#10;Description générée automatiquement">
            <a:extLst>
              <a:ext uri="{FF2B5EF4-FFF2-40B4-BE49-F238E27FC236}">
                <a16:creationId xmlns:a16="http://schemas.microsoft.com/office/drawing/2014/main" id="{29254411-BAD6-70DE-129E-0281CBF926A7}"/>
              </a:ext>
            </a:extLst>
          </p:cNvPr>
          <p:cNvPicPr>
            <a:picLocks noChangeAspect="1"/>
          </p:cNvPicPr>
          <p:nvPr/>
        </p:nvPicPr>
        <p:blipFill rotWithShape="1">
          <a:blip r:embed="rId4"/>
          <a:srcRect r="27340" b="53768"/>
          <a:stretch/>
        </p:blipFill>
        <p:spPr>
          <a:xfrm>
            <a:off x="272144" y="3846421"/>
            <a:ext cx="5323125" cy="2472621"/>
          </a:xfrm>
          <a:prstGeom prst="rect">
            <a:avLst/>
          </a:prstGeom>
        </p:spPr>
      </p:pic>
      <p:pic>
        <p:nvPicPr>
          <p:cNvPr id="5" name="Image 5" descr="Une image contenant texte&#10;&#10;Description générée automatiquement">
            <a:extLst>
              <a:ext uri="{FF2B5EF4-FFF2-40B4-BE49-F238E27FC236}">
                <a16:creationId xmlns:a16="http://schemas.microsoft.com/office/drawing/2014/main" id="{6BB65EBD-5270-6AFD-8DC5-E98095DBC06E}"/>
              </a:ext>
            </a:extLst>
          </p:cNvPr>
          <p:cNvPicPr>
            <a:picLocks noChangeAspect="1"/>
          </p:cNvPicPr>
          <p:nvPr/>
        </p:nvPicPr>
        <p:blipFill rotWithShape="1">
          <a:blip r:embed="rId4"/>
          <a:srcRect l="396" t="89641" r="59256" b="3282"/>
          <a:stretch/>
        </p:blipFill>
        <p:spPr>
          <a:xfrm>
            <a:off x="6193972" y="3849941"/>
            <a:ext cx="5551757" cy="705077"/>
          </a:xfrm>
          <a:prstGeom prst="rect">
            <a:avLst/>
          </a:prstGeom>
        </p:spPr>
      </p:pic>
      <p:sp>
        <p:nvSpPr>
          <p:cNvPr id="6" name="ZoneTexte 5">
            <a:extLst>
              <a:ext uri="{FF2B5EF4-FFF2-40B4-BE49-F238E27FC236}">
                <a16:creationId xmlns:a16="http://schemas.microsoft.com/office/drawing/2014/main" id="{48BC257A-6492-342E-5674-E6F6D787DAC1}"/>
              </a:ext>
            </a:extLst>
          </p:cNvPr>
          <p:cNvSpPr txBox="1"/>
          <p:nvPr/>
        </p:nvSpPr>
        <p:spPr>
          <a:xfrm>
            <a:off x="217714" y="3426278"/>
            <a:ext cx="22315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Données : </a:t>
            </a:r>
          </a:p>
        </p:txBody>
      </p:sp>
      <p:sp>
        <p:nvSpPr>
          <p:cNvPr id="7" name="ZoneTexte 6">
            <a:extLst>
              <a:ext uri="{FF2B5EF4-FFF2-40B4-BE49-F238E27FC236}">
                <a16:creationId xmlns:a16="http://schemas.microsoft.com/office/drawing/2014/main" id="{C47E4219-13FA-39E7-2459-58C87C7D33C1}"/>
              </a:ext>
            </a:extLst>
          </p:cNvPr>
          <p:cNvSpPr txBox="1"/>
          <p:nvPr/>
        </p:nvSpPr>
        <p:spPr>
          <a:xfrm>
            <a:off x="6193970" y="3480706"/>
            <a:ext cx="22315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Résultats : </a:t>
            </a:r>
          </a:p>
        </p:txBody>
      </p:sp>
      <p:pic>
        <p:nvPicPr>
          <p:cNvPr id="10" name="audio analys2">
            <a:hlinkClick r:id="" action="ppaction://media"/>
            <a:extLst>
              <a:ext uri="{FF2B5EF4-FFF2-40B4-BE49-F238E27FC236}">
                <a16:creationId xmlns:a16="http://schemas.microsoft.com/office/drawing/2014/main" id="{3E8BE44F-5A27-677A-C635-82BCC11CDB1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87932" y="549275"/>
            <a:ext cx="577850" cy="534307"/>
          </a:xfrm>
          <a:prstGeom prst="rect">
            <a:avLst/>
          </a:prstGeom>
        </p:spPr>
      </p:pic>
    </p:spTree>
    <p:extLst>
      <p:ext uri="{BB962C8B-B14F-4D97-AF65-F5344CB8AC3E}">
        <p14:creationId xmlns:p14="http://schemas.microsoft.com/office/powerpoint/2010/main" val="27858957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StopAudio" delay="0">
                      <p:tgtEl>
                        <p:sldTgt/>
                      </p:tgtEl>
                    </p:cond>
                  </p:endCondLst>
                </p:cTn>
                <p:tgtEl>
                  <p:spTgt spid="1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5">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BD310164-D3A3-415E-9D94-5D21D9FB2F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30" name="Picture 29">
            <a:extLst>
              <a:ext uri="{FF2B5EF4-FFF2-40B4-BE49-F238E27FC236}">
                <a16:creationId xmlns:a16="http://schemas.microsoft.com/office/drawing/2014/main" id="{BE586E08-18BF-4AB1-AB48-4005D567343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2" name="Oval 31">
            <a:extLst>
              <a:ext uri="{FF2B5EF4-FFF2-40B4-BE49-F238E27FC236}">
                <a16:creationId xmlns:a16="http://schemas.microsoft.com/office/drawing/2014/main" id="{4A497DBC-2692-42B4-A606-31024033F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4" name="Picture 33">
            <a:extLst>
              <a:ext uri="{FF2B5EF4-FFF2-40B4-BE49-F238E27FC236}">
                <a16:creationId xmlns:a16="http://schemas.microsoft.com/office/drawing/2014/main" id="{3517A192-66A9-4297-9284-65580829AB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8">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6" name="Picture 35">
            <a:extLst>
              <a:ext uri="{FF2B5EF4-FFF2-40B4-BE49-F238E27FC236}">
                <a16:creationId xmlns:a16="http://schemas.microsoft.com/office/drawing/2014/main" id="{130825ED-0133-430D-BBBB-50B6F522844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9">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8" name="Rectangle 37">
            <a:extLst>
              <a:ext uri="{FF2B5EF4-FFF2-40B4-BE49-F238E27FC236}">
                <a16:creationId xmlns:a16="http://schemas.microsoft.com/office/drawing/2014/main" id="{633F040E-FA1C-4EDC-B925-7EFCB95828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re 1">
            <a:extLst>
              <a:ext uri="{FF2B5EF4-FFF2-40B4-BE49-F238E27FC236}">
                <a16:creationId xmlns:a16="http://schemas.microsoft.com/office/drawing/2014/main" id="{84F27030-729E-6D80-EAED-BF8AE0A01FAA}"/>
              </a:ext>
            </a:extLst>
          </p:cNvPr>
          <p:cNvSpPr>
            <a:spLocks noGrp="1"/>
          </p:cNvSpPr>
          <p:nvPr>
            <p:ph type="title"/>
          </p:nvPr>
        </p:nvSpPr>
        <p:spPr>
          <a:xfrm>
            <a:off x="8210623" y="1447800"/>
            <a:ext cx="3333676" cy="3096987"/>
          </a:xfrm>
        </p:spPr>
        <p:txBody>
          <a:bodyPr vert="horz" lIns="91440" tIns="45720" rIns="91440" bIns="45720" rtlCol="0" anchor="b">
            <a:normAutofit/>
          </a:bodyPr>
          <a:lstStyle/>
          <a:p>
            <a:pPr>
              <a:lnSpc>
                <a:spcPct val="90000"/>
              </a:lnSpc>
            </a:pPr>
            <a:r>
              <a:rPr lang="en-US" sz="3400"/>
              <a:t>Apprentissage automatique</a:t>
            </a:r>
          </a:p>
        </p:txBody>
      </p:sp>
      <p:sp>
        <p:nvSpPr>
          <p:cNvPr id="40" name="Freeform: Shape 39">
            <a:extLst>
              <a:ext uri="{FF2B5EF4-FFF2-40B4-BE49-F238E27FC236}">
                <a16:creationId xmlns:a16="http://schemas.microsoft.com/office/drawing/2014/main" id="{185730E4-A3A6-43E2-8E84-A4D61748B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809954" cy="6858000"/>
          </a:xfrm>
          <a:custGeom>
            <a:avLst/>
            <a:gdLst>
              <a:gd name="connsiteX0" fmla="*/ 6465239 w 7809954"/>
              <a:gd name="connsiteY0" fmla="*/ 0 h 6858000"/>
              <a:gd name="connsiteX1" fmla="*/ 7808777 w 7809954"/>
              <a:gd name="connsiteY1" fmla="*/ 0 h 6858000"/>
              <a:gd name="connsiteX2" fmla="*/ 7783732 w 7809954"/>
              <a:gd name="connsiteY2" fmla="*/ 155676 h 6858000"/>
              <a:gd name="connsiteX3" fmla="*/ 7759863 w 7809954"/>
              <a:gd name="connsiteY3" fmla="*/ 310667 h 6858000"/>
              <a:gd name="connsiteX4" fmla="*/ 7736499 w 7809954"/>
              <a:gd name="connsiteY4" fmla="*/ 466344 h 6858000"/>
              <a:gd name="connsiteX5" fmla="*/ 7716496 w 7809954"/>
              <a:gd name="connsiteY5" fmla="*/ 622706 h 6858000"/>
              <a:gd name="connsiteX6" fmla="*/ 7696325 w 7809954"/>
              <a:gd name="connsiteY6" fmla="*/ 778383 h 6858000"/>
              <a:gd name="connsiteX7" fmla="*/ 7677499 w 7809954"/>
              <a:gd name="connsiteY7" fmla="*/ 934745 h 6858000"/>
              <a:gd name="connsiteX8" fmla="*/ 7661363 w 7809954"/>
              <a:gd name="connsiteY8" fmla="*/ 1089050 h 6858000"/>
              <a:gd name="connsiteX9" fmla="*/ 7646067 w 7809954"/>
              <a:gd name="connsiteY9" fmla="*/ 1245413 h 6858000"/>
              <a:gd name="connsiteX10" fmla="*/ 7632115 w 7809954"/>
              <a:gd name="connsiteY10" fmla="*/ 1401089 h 6858000"/>
              <a:gd name="connsiteX11" fmla="*/ 7620013 w 7809954"/>
              <a:gd name="connsiteY11" fmla="*/ 1554023 h 6858000"/>
              <a:gd name="connsiteX12" fmla="*/ 7607910 w 7809954"/>
              <a:gd name="connsiteY12" fmla="*/ 1709013 h 6858000"/>
              <a:gd name="connsiteX13" fmla="*/ 7597825 w 7809954"/>
              <a:gd name="connsiteY13" fmla="*/ 1861947 h 6858000"/>
              <a:gd name="connsiteX14" fmla="*/ 7589925 w 7809954"/>
              <a:gd name="connsiteY14" fmla="*/ 2014880 h 6858000"/>
              <a:gd name="connsiteX15" fmla="*/ 7581688 w 7809954"/>
              <a:gd name="connsiteY15" fmla="*/ 2167128 h 6858000"/>
              <a:gd name="connsiteX16" fmla="*/ 7574797 w 7809954"/>
              <a:gd name="connsiteY16" fmla="*/ 2318004 h 6858000"/>
              <a:gd name="connsiteX17" fmla="*/ 7569922 w 7809954"/>
              <a:gd name="connsiteY17" fmla="*/ 2467508 h 6858000"/>
              <a:gd name="connsiteX18" fmla="*/ 7565720 w 7809954"/>
              <a:gd name="connsiteY18" fmla="*/ 2617013 h 6858000"/>
              <a:gd name="connsiteX19" fmla="*/ 7561686 w 7809954"/>
              <a:gd name="connsiteY19" fmla="*/ 2765145 h 6858000"/>
              <a:gd name="connsiteX20" fmla="*/ 7559837 w 7809954"/>
              <a:gd name="connsiteY20" fmla="*/ 2911221 h 6858000"/>
              <a:gd name="connsiteX21" fmla="*/ 7557820 w 7809954"/>
              <a:gd name="connsiteY21" fmla="*/ 3057296 h 6858000"/>
              <a:gd name="connsiteX22" fmla="*/ 7556811 w 7809954"/>
              <a:gd name="connsiteY22" fmla="*/ 3201314 h 6858000"/>
              <a:gd name="connsiteX23" fmla="*/ 7557820 w 7809954"/>
              <a:gd name="connsiteY23" fmla="*/ 3343960 h 6858000"/>
              <a:gd name="connsiteX24" fmla="*/ 7557820 w 7809954"/>
              <a:gd name="connsiteY24" fmla="*/ 3485235 h 6858000"/>
              <a:gd name="connsiteX25" fmla="*/ 7559837 w 7809954"/>
              <a:gd name="connsiteY25" fmla="*/ 3625138 h 6858000"/>
              <a:gd name="connsiteX26" fmla="*/ 7562862 w 7809954"/>
              <a:gd name="connsiteY26" fmla="*/ 3762298 h 6858000"/>
              <a:gd name="connsiteX27" fmla="*/ 7565720 w 7809954"/>
              <a:gd name="connsiteY27" fmla="*/ 3898087 h 6858000"/>
              <a:gd name="connsiteX28" fmla="*/ 7568914 w 7809954"/>
              <a:gd name="connsiteY28" fmla="*/ 4031132 h 6858000"/>
              <a:gd name="connsiteX29" fmla="*/ 7573788 w 7809954"/>
              <a:gd name="connsiteY29" fmla="*/ 4163491 h 6858000"/>
              <a:gd name="connsiteX30" fmla="*/ 7578999 w 7809954"/>
              <a:gd name="connsiteY30" fmla="*/ 4293793 h 6858000"/>
              <a:gd name="connsiteX31" fmla="*/ 7583705 w 7809954"/>
              <a:gd name="connsiteY31" fmla="*/ 4421352 h 6858000"/>
              <a:gd name="connsiteX32" fmla="*/ 7596985 w 7809954"/>
              <a:gd name="connsiteY32" fmla="*/ 4670298 h 6858000"/>
              <a:gd name="connsiteX33" fmla="*/ 7611104 w 7809954"/>
              <a:gd name="connsiteY33" fmla="*/ 4908956 h 6858000"/>
              <a:gd name="connsiteX34" fmla="*/ 7625896 w 7809954"/>
              <a:gd name="connsiteY34" fmla="*/ 5138013 h 6858000"/>
              <a:gd name="connsiteX35" fmla="*/ 7642201 w 7809954"/>
              <a:gd name="connsiteY35" fmla="*/ 5354726 h 6858000"/>
              <a:gd name="connsiteX36" fmla="*/ 7659178 w 7809954"/>
              <a:gd name="connsiteY36" fmla="*/ 5561838 h 6858000"/>
              <a:gd name="connsiteX37" fmla="*/ 7677499 w 7809954"/>
              <a:gd name="connsiteY37" fmla="*/ 5753862 h 6858000"/>
              <a:gd name="connsiteX38" fmla="*/ 7695485 w 7809954"/>
              <a:gd name="connsiteY38" fmla="*/ 5934227 h 6858000"/>
              <a:gd name="connsiteX39" fmla="*/ 7713470 w 7809954"/>
              <a:gd name="connsiteY39" fmla="*/ 6100191 h 6858000"/>
              <a:gd name="connsiteX40" fmla="*/ 7730447 w 7809954"/>
              <a:gd name="connsiteY40" fmla="*/ 6252438 h 6858000"/>
              <a:gd name="connsiteX41" fmla="*/ 7746584 w 7809954"/>
              <a:gd name="connsiteY41" fmla="*/ 6387541 h 6858000"/>
              <a:gd name="connsiteX42" fmla="*/ 7761880 w 7809954"/>
              <a:gd name="connsiteY42" fmla="*/ 6509613 h 6858000"/>
              <a:gd name="connsiteX43" fmla="*/ 7774655 w 7809954"/>
              <a:gd name="connsiteY43" fmla="*/ 6612483 h 6858000"/>
              <a:gd name="connsiteX44" fmla="*/ 7786757 w 7809954"/>
              <a:gd name="connsiteY44" fmla="*/ 6698894 h 6858000"/>
              <a:gd name="connsiteX45" fmla="*/ 7804071 w 7809954"/>
              <a:gd name="connsiteY45" fmla="*/ 6817538 h 6858000"/>
              <a:gd name="connsiteX46" fmla="*/ 7809954 w 7809954"/>
              <a:gd name="connsiteY46" fmla="*/ 6858000 h 6858000"/>
              <a:gd name="connsiteX47" fmla="*/ 7157124 w 7809954"/>
              <a:gd name="connsiteY47" fmla="*/ 6858000 h 6858000"/>
              <a:gd name="connsiteX48" fmla="*/ 7157124 w 7809954"/>
              <a:gd name="connsiteY48" fmla="*/ 6858000 h 6858000"/>
              <a:gd name="connsiteX49" fmla="*/ 0 w 7809954"/>
              <a:gd name="connsiteY49" fmla="*/ 6858000 h 6858000"/>
              <a:gd name="connsiteX50" fmla="*/ 0 w 7809954"/>
              <a:gd name="connsiteY50" fmla="*/ 0 h 6858000"/>
              <a:gd name="connsiteX51" fmla="*/ 6465239 w 780995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809954" h="6858000">
                <a:moveTo>
                  <a:pt x="6465239" y="0"/>
                </a:moveTo>
                <a:lnTo>
                  <a:pt x="7808777" y="0"/>
                </a:lnTo>
                <a:lnTo>
                  <a:pt x="7783732" y="155676"/>
                </a:lnTo>
                <a:lnTo>
                  <a:pt x="7759863" y="310667"/>
                </a:lnTo>
                <a:lnTo>
                  <a:pt x="7736499" y="466344"/>
                </a:lnTo>
                <a:lnTo>
                  <a:pt x="7716496" y="622706"/>
                </a:lnTo>
                <a:lnTo>
                  <a:pt x="7696325" y="778383"/>
                </a:lnTo>
                <a:lnTo>
                  <a:pt x="7677499" y="934745"/>
                </a:lnTo>
                <a:lnTo>
                  <a:pt x="7661363" y="1089050"/>
                </a:lnTo>
                <a:lnTo>
                  <a:pt x="7646067" y="1245413"/>
                </a:lnTo>
                <a:lnTo>
                  <a:pt x="7632115" y="1401089"/>
                </a:lnTo>
                <a:lnTo>
                  <a:pt x="7620013" y="1554023"/>
                </a:lnTo>
                <a:lnTo>
                  <a:pt x="7607910" y="1709013"/>
                </a:lnTo>
                <a:lnTo>
                  <a:pt x="7597825" y="1861947"/>
                </a:lnTo>
                <a:lnTo>
                  <a:pt x="7589925" y="2014880"/>
                </a:lnTo>
                <a:lnTo>
                  <a:pt x="7581688" y="2167128"/>
                </a:lnTo>
                <a:lnTo>
                  <a:pt x="7574797" y="2318004"/>
                </a:lnTo>
                <a:lnTo>
                  <a:pt x="7569922" y="2467508"/>
                </a:lnTo>
                <a:lnTo>
                  <a:pt x="7565720" y="2617013"/>
                </a:lnTo>
                <a:lnTo>
                  <a:pt x="7561686" y="2765145"/>
                </a:lnTo>
                <a:lnTo>
                  <a:pt x="7559837" y="2911221"/>
                </a:lnTo>
                <a:lnTo>
                  <a:pt x="7557820" y="3057296"/>
                </a:lnTo>
                <a:lnTo>
                  <a:pt x="7556811" y="3201314"/>
                </a:lnTo>
                <a:lnTo>
                  <a:pt x="7557820" y="3343960"/>
                </a:lnTo>
                <a:lnTo>
                  <a:pt x="7557820" y="3485235"/>
                </a:lnTo>
                <a:lnTo>
                  <a:pt x="7559837" y="3625138"/>
                </a:lnTo>
                <a:lnTo>
                  <a:pt x="7562862" y="3762298"/>
                </a:lnTo>
                <a:lnTo>
                  <a:pt x="7565720" y="3898087"/>
                </a:lnTo>
                <a:lnTo>
                  <a:pt x="7568914" y="4031132"/>
                </a:lnTo>
                <a:lnTo>
                  <a:pt x="7573788" y="4163491"/>
                </a:lnTo>
                <a:lnTo>
                  <a:pt x="7578999" y="4293793"/>
                </a:lnTo>
                <a:lnTo>
                  <a:pt x="7583705" y="4421352"/>
                </a:lnTo>
                <a:lnTo>
                  <a:pt x="7596985" y="4670298"/>
                </a:lnTo>
                <a:lnTo>
                  <a:pt x="7611104" y="4908956"/>
                </a:lnTo>
                <a:lnTo>
                  <a:pt x="7625896" y="5138013"/>
                </a:lnTo>
                <a:lnTo>
                  <a:pt x="7642201" y="5354726"/>
                </a:lnTo>
                <a:lnTo>
                  <a:pt x="7659178" y="5561838"/>
                </a:lnTo>
                <a:lnTo>
                  <a:pt x="7677499" y="5753862"/>
                </a:lnTo>
                <a:lnTo>
                  <a:pt x="7695485" y="5934227"/>
                </a:lnTo>
                <a:lnTo>
                  <a:pt x="7713470" y="6100191"/>
                </a:lnTo>
                <a:lnTo>
                  <a:pt x="7730447" y="6252438"/>
                </a:lnTo>
                <a:lnTo>
                  <a:pt x="7746584" y="6387541"/>
                </a:lnTo>
                <a:lnTo>
                  <a:pt x="7761880" y="6509613"/>
                </a:lnTo>
                <a:lnTo>
                  <a:pt x="7774655" y="6612483"/>
                </a:lnTo>
                <a:lnTo>
                  <a:pt x="7786757" y="6698894"/>
                </a:lnTo>
                <a:lnTo>
                  <a:pt x="7804071" y="6817538"/>
                </a:lnTo>
                <a:lnTo>
                  <a:pt x="7809954" y="6858000"/>
                </a:lnTo>
                <a:lnTo>
                  <a:pt x="7157124" y="6858000"/>
                </a:lnTo>
                <a:lnTo>
                  <a:pt x="7157124" y="6858000"/>
                </a:lnTo>
                <a:lnTo>
                  <a:pt x="0" y="6858000"/>
                </a:lnTo>
                <a:lnTo>
                  <a:pt x="0" y="0"/>
                </a:lnTo>
                <a:lnTo>
                  <a:pt x="6465239"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5">
            <a:extLst>
              <a:ext uri="{FF2B5EF4-FFF2-40B4-BE49-F238E27FC236}">
                <a16:creationId xmlns:a16="http://schemas.microsoft.com/office/drawing/2014/main" id="{73F542C8-E1BE-0B97-F677-AFDDA21A1464}"/>
              </a:ext>
            </a:extLst>
          </p:cNvPr>
          <p:cNvPicPr>
            <a:picLocks noChangeAspect="1"/>
          </p:cNvPicPr>
          <p:nvPr/>
        </p:nvPicPr>
        <p:blipFill>
          <a:blip r:embed="rId10"/>
          <a:stretch>
            <a:fillRect/>
          </a:stretch>
        </p:blipFill>
        <p:spPr>
          <a:xfrm>
            <a:off x="643853" y="1160476"/>
            <a:ext cx="3038347" cy="1633111"/>
          </a:xfrm>
          <a:prstGeom prst="rect">
            <a:avLst/>
          </a:prstGeom>
          <a:effectLst/>
        </p:spPr>
      </p:pic>
      <p:pic>
        <p:nvPicPr>
          <p:cNvPr id="6" name="Picture 6" descr="Logo&#10;&#10;Description automatically generated">
            <a:extLst>
              <a:ext uri="{FF2B5EF4-FFF2-40B4-BE49-F238E27FC236}">
                <a16:creationId xmlns:a16="http://schemas.microsoft.com/office/drawing/2014/main" id="{5ECEA516-0188-9D76-2DF2-D82F5898E669}"/>
              </a:ext>
            </a:extLst>
          </p:cNvPr>
          <p:cNvPicPr>
            <a:picLocks noChangeAspect="1"/>
          </p:cNvPicPr>
          <p:nvPr/>
        </p:nvPicPr>
        <p:blipFill>
          <a:blip r:embed="rId11"/>
          <a:stretch>
            <a:fillRect/>
          </a:stretch>
        </p:blipFill>
        <p:spPr>
          <a:xfrm>
            <a:off x="3876168" y="1179466"/>
            <a:ext cx="3038347" cy="1595131"/>
          </a:xfrm>
          <a:prstGeom prst="rect">
            <a:avLst/>
          </a:prstGeom>
          <a:effectLst/>
        </p:spPr>
      </p:pic>
      <p:sp>
        <p:nvSpPr>
          <p:cNvPr id="42" name="Freeform 31">
            <a:extLst>
              <a:ext uri="{FF2B5EF4-FFF2-40B4-BE49-F238E27FC236}">
                <a16:creationId xmlns:a16="http://schemas.microsoft.com/office/drawing/2014/main" id="{61835C02-009F-45B9-81BA-49BD79D44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7" name="Picture 7" descr="Logo, company name&#10;&#10;Description automatically generated">
            <a:extLst>
              <a:ext uri="{FF2B5EF4-FFF2-40B4-BE49-F238E27FC236}">
                <a16:creationId xmlns:a16="http://schemas.microsoft.com/office/drawing/2014/main" id="{65134204-C3E6-5560-D6FC-9214B1F08142}"/>
              </a:ext>
            </a:extLst>
          </p:cNvPr>
          <p:cNvPicPr>
            <a:picLocks noChangeAspect="1"/>
          </p:cNvPicPr>
          <p:nvPr/>
        </p:nvPicPr>
        <p:blipFill>
          <a:blip r:embed="rId12"/>
          <a:stretch>
            <a:fillRect/>
          </a:stretch>
        </p:blipFill>
        <p:spPr>
          <a:xfrm>
            <a:off x="643852" y="4490595"/>
            <a:ext cx="3038348" cy="1230530"/>
          </a:xfrm>
          <a:prstGeom prst="rect">
            <a:avLst/>
          </a:prstGeom>
          <a:effectLst/>
        </p:spPr>
      </p:pic>
      <p:pic>
        <p:nvPicPr>
          <p:cNvPr id="8" name="Graphic 9">
            <a:extLst>
              <a:ext uri="{FF2B5EF4-FFF2-40B4-BE49-F238E27FC236}">
                <a16:creationId xmlns:a16="http://schemas.microsoft.com/office/drawing/2014/main" id="{7E9AE00D-A6CD-03B6-7148-66A78793A0E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130168" y="4763469"/>
            <a:ext cx="3038348" cy="882336"/>
          </a:xfrm>
          <a:prstGeom prst="rect">
            <a:avLst/>
          </a:prstGeom>
          <a:effectLst/>
        </p:spPr>
      </p:pic>
      <p:pic>
        <p:nvPicPr>
          <p:cNvPr id="3" name="Graphic 4">
            <a:extLst>
              <a:ext uri="{FF2B5EF4-FFF2-40B4-BE49-F238E27FC236}">
                <a16:creationId xmlns:a16="http://schemas.microsoft.com/office/drawing/2014/main" id="{D9390402-CE92-6298-CB82-7BED1E7328E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337733" y="3430746"/>
            <a:ext cx="2743200" cy="786729"/>
          </a:xfrm>
          <a:prstGeom prst="rect">
            <a:avLst/>
          </a:prstGeom>
        </p:spPr>
      </p:pic>
      <p:pic>
        <p:nvPicPr>
          <p:cNvPr id="5" name="intro">
            <a:hlinkClick r:id="" action="ppaction://media"/>
            <a:extLst>
              <a:ext uri="{FF2B5EF4-FFF2-40B4-BE49-F238E27FC236}">
                <a16:creationId xmlns:a16="http://schemas.microsoft.com/office/drawing/2014/main" id="{7E21BD4F-2CA7-19B5-F791-A5CEF3E2F04F}"/>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0465153" y="474486"/>
            <a:ext cx="631473" cy="617362"/>
          </a:xfrm>
          <a:prstGeom prst="rect">
            <a:avLst/>
          </a:prstGeom>
        </p:spPr>
      </p:pic>
    </p:spTree>
    <p:extLst>
      <p:ext uri="{BB962C8B-B14F-4D97-AF65-F5344CB8AC3E}">
        <p14:creationId xmlns:p14="http://schemas.microsoft.com/office/powerpoint/2010/main" val="29408484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14</Slides>
  <Notes>7</Notes>
  <HiddenSlides>0</HiddenSlides>
  <ScaleCrop>false</ScaleCrop>
  <HeadingPairs>
    <vt:vector size="4" baseType="variant">
      <vt:variant>
        <vt:lpstr>Thème</vt:lpstr>
      </vt:variant>
      <vt:variant>
        <vt:i4>1</vt:i4>
      </vt:variant>
      <vt:variant>
        <vt:lpstr>Titres des diapositives</vt:lpstr>
      </vt:variant>
      <vt:variant>
        <vt:i4>14</vt:i4>
      </vt:variant>
    </vt:vector>
  </HeadingPairs>
  <TitlesOfParts>
    <vt:vector size="15" baseType="lpstr">
      <vt:lpstr>Ion</vt:lpstr>
      <vt:lpstr>Etude de la mortalité maternelle au Bénin, pour améliorer la santé des femmes et l’intervention des ONG.   WILSON Erell  ASYC CATTAN Whitney GURA Jaffar  CHOI Victoire </vt:lpstr>
      <vt:lpstr>La République populaire du Bénin </vt:lpstr>
      <vt:lpstr>Introduction</vt:lpstr>
      <vt:lpstr>Base de données</vt:lpstr>
      <vt:lpstr>Base de données</vt:lpstr>
      <vt:lpstr>Carte interactive 3D</vt:lpstr>
      <vt:lpstr>Analyse statistique</vt:lpstr>
      <vt:lpstr>Analyse statistique</vt:lpstr>
      <vt:lpstr>Apprentissage automatique</vt:lpstr>
      <vt:lpstr>Présentation PowerPoint</vt:lpstr>
      <vt:lpstr>Apprentissage automatique</vt:lpstr>
      <vt:lpstr>Apprentissage automatique</vt:lpstr>
      <vt:lpstr>N'hésitez pas à visiter notre site ...</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
  <cp:revision>46</cp:revision>
  <dcterms:created xsi:type="dcterms:W3CDTF">2023-05-05T09:42:44Z</dcterms:created>
  <dcterms:modified xsi:type="dcterms:W3CDTF">2023-05-16T13:54:15Z</dcterms:modified>
</cp:coreProperties>
</file>